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24"/>
  </p:notesMasterIdLst>
  <p:handoutMasterIdLst>
    <p:handoutMasterId r:id="rId25"/>
  </p:handoutMasterIdLst>
  <p:sldIdLst>
    <p:sldId id="271" r:id="rId2"/>
    <p:sldId id="276" r:id="rId3"/>
    <p:sldId id="277" r:id="rId4"/>
    <p:sldId id="278" r:id="rId5"/>
    <p:sldId id="283" r:id="rId6"/>
    <p:sldId id="284" r:id="rId7"/>
    <p:sldId id="285" r:id="rId8"/>
    <p:sldId id="286" r:id="rId9"/>
    <p:sldId id="287" r:id="rId10"/>
    <p:sldId id="270" r:id="rId11"/>
    <p:sldId id="279" r:id="rId12"/>
    <p:sldId id="280" r:id="rId13"/>
    <p:sldId id="288" r:id="rId14"/>
    <p:sldId id="290" r:id="rId15"/>
    <p:sldId id="291" r:id="rId16"/>
    <p:sldId id="292" r:id="rId17"/>
    <p:sldId id="295" r:id="rId18"/>
    <p:sldId id="296" r:id="rId19"/>
    <p:sldId id="293" r:id="rId20"/>
    <p:sldId id="294" r:id="rId21"/>
    <p:sldId id="297"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D64"/>
    <a:srgbClr val="C00000"/>
    <a:srgbClr val="00AAFF"/>
    <a:srgbClr val="2E2C70"/>
    <a:srgbClr val="5D4FB5"/>
    <a:srgbClr val="687887"/>
    <a:srgbClr val="E80000"/>
    <a:srgbClr val="FFB400"/>
    <a:srgbClr val="2E2CFF"/>
    <a:srgbClr val="F48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8727" autoAdjust="0"/>
  </p:normalViewPr>
  <p:slideViewPr>
    <p:cSldViewPr snapToGrid="0" snapToObjects="1">
      <p:cViewPr varScale="1">
        <p:scale>
          <a:sx n="55" d="100"/>
          <a:sy n="55" d="100"/>
        </p:scale>
        <p:origin x="908" y="48"/>
      </p:cViewPr>
      <p:guideLst>
        <p:guide orient="horz" pos="2160"/>
        <p:guide pos="443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9" d="100"/>
          <a:sy n="59" d="100"/>
        </p:scale>
        <p:origin x="2246"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22383D-0A65-1847-8DAE-CD9824C7262B}" type="datetimeFigureOut">
              <a:rPr lang="en-US" smtClean="0"/>
              <a:t>4/28/2022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E8689B-19A6-604E-84A7-F68E71B0FD07}" type="slidenum">
              <a:rPr lang="en-US" smtClean="0"/>
              <a:t>‹#›</a:t>
            </a:fld>
            <a:endParaRPr lang="en-US"/>
          </a:p>
        </p:txBody>
      </p:sp>
    </p:spTree>
    <p:extLst>
      <p:ext uri="{BB962C8B-B14F-4D97-AF65-F5344CB8AC3E}">
        <p14:creationId xmlns:p14="http://schemas.microsoft.com/office/powerpoint/2010/main" val="2695080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02F4E-273A-48F4-87F1-E6BBEBEFC560}"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2725B-C038-4F83-8C2C-492FDD92E557}" type="slidenum">
              <a:rPr lang="en-GB" smtClean="0"/>
              <a:t>‹#›</a:t>
            </a:fld>
            <a:endParaRPr lang="en-GB"/>
          </a:p>
        </p:txBody>
      </p:sp>
    </p:spTree>
    <p:extLst>
      <p:ext uri="{BB962C8B-B14F-4D97-AF65-F5344CB8AC3E}">
        <p14:creationId xmlns:p14="http://schemas.microsoft.com/office/powerpoint/2010/main" val="10267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National Police Wellbeing Service is based on learning and continuous improvement and so what we offer will grow and change over time.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team is also working hard behind the scenes to scan and develop the wellbeing landscape through evidence based research, and using expert reference groups, staying on top of national and international trends.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helps us look to the future and ensure we can continue to provide the most efficient and effective services to the forces that we’re working with. </a:t>
            </a:r>
          </a:p>
          <a:p>
            <a:endParaRPr lang="en-GB" dirty="0"/>
          </a:p>
        </p:txBody>
      </p:sp>
      <p:sp>
        <p:nvSpPr>
          <p:cNvPr id="4" name="Slide Number Placeholder 3"/>
          <p:cNvSpPr>
            <a:spLocks noGrp="1"/>
          </p:cNvSpPr>
          <p:nvPr>
            <p:ph type="sldNum" sz="quarter" idx="10"/>
          </p:nvPr>
        </p:nvSpPr>
        <p:spPr/>
        <p:txBody>
          <a:bodyPr/>
          <a:lstStyle/>
          <a:p>
            <a:fld id="{7372725B-C038-4F83-8C2C-492FDD92E557}" type="slidenum">
              <a:rPr lang="en-GB" smtClean="0"/>
              <a:t>10</a:t>
            </a:fld>
            <a:endParaRPr lang="en-GB"/>
          </a:p>
        </p:txBody>
      </p:sp>
    </p:spTree>
    <p:extLst>
      <p:ext uri="{BB962C8B-B14F-4D97-AF65-F5344CB8AC3E}">
        <p14:creationId xmlns:p14="http://schemas.microsoft.com/office/powerpoint/2010/main" val="381067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slide blue subtitle">
    <p:bg>
      <p:bgRef idx="1001">
        <a:schemeClr val="bg2"/>
      </p:bgRef>
    </p:bg>
    <p:spTree>
      <p:nvGrpSpPr>
        <p:cNvPr id="1" name=""/>
        <p:cNvGrpSpPr/>
        <p:nvPr/>
      </p:nvGrpSpPr>
      <p:grpSpPr>
        <a:xfrm>
          <a:off x="0" y="0"/>
          <a:ext cx="0" cy="0"/>
          <a:chOff x="0" y="0"/>
          <a:chExt cx="0" cy="0"/>
        </a:xfrm>
      </p:grpSpPr>
      <p:pic>
        <p:nvPicPr>
          <p:cNvPr id="4" name="Picture 3" descr="CollegeofPolicing_WhiteType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3137596" cy="159063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US"/>
              <a:t>Click to edit Master title style</a:t>
            </a:r>
            <a:endParaRPr lang="en-GB" dirty="0"/>
          </a:p>
        </p:txBody>
      </p:sp>
      <p:sp>
        <p:nvSpPr>
          <p:cNvPr id="8" name="Subtitle 2"/>
          <p:cNvSpPr>
            <a:spLocks noGrp="1"/>
          </p:cNvSpPr>
          <p:nvPr>
            <p:ph type="subTitle" idx="1"/>
          </p:nvPr>
        </p:nvSpPr>
        <p:spPr>
          <a:xfrm>
            <a:off x="1159200" y="2304000"/>
            <a:ext cx="6888453" cy="946366"/>
          </a:xfrm>
        </p:spPr>
        <p:txBody>
          <a:bodyPr>
            <a:noAutofit/>
          </a:bodyPr>
          <a:lstStyle>
            <a:lvl1pPr marL="0" indent="0" algn="l">
              <a:buNone/>
              <a:defRPr sz="3200" b="1">
                <a:solidFill>
                  <a:srgbClr val="00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3" name="TextBox 12"/>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37597" y="237646"/>
            <a:ext cx="3496224" cy="1111323"/>
          </a:xfrm>
          <a:prstGeom prst="rect">
            <a:avLst/>
          </a:prstGeom>
        </p:spPr>
      </p:pic>
    </p:spTree>
    <p:extLst>
      <p:ext uri="{BB962C8B-B14F-4D97-AF65-F5344CB8AC3E}">
        <p14:creationId xmlns:p14="http://schemas.microsoft.com/office/powerpoint/2010/main" val="25925867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7" name="Picture 6" descr="CollegeofPolicing_Master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529388" cy="128229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4120" y="481375"/>
            <a:ext cx="1141569" cy="289652"/>
          </a:xfrm>
          <a:prstGeom prst="rect">
            <a:avLst/>
          </a:prstGeom>
        </p:spPr>
      </p:pic>
      <p:sp>
        <p:nvSpPr>
          <p:cNvPr id="15"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7" name="TextBox 16"/>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0155" y="192895"/>
            <a:ext cx="2698273" cy="857684"/>
          </a:xfrm>
          <a:prstGeom prst="rect">
            <a:avLst/>
          </a:prstGeom>
        </p:spPr>
      </p:pic>
    </p:spTree>
    <p:extLst>
      <p:ext uri="{BB962C8B-B14F-4D97-AF65-F5344CB8AC3E}">
        <p14:creationId xmlns:p14="http://schemas.microsoft.com/office/powerpoint/2010/main" val="16291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838200" y="705395"/>
            <a:ext cx="10515600" cy="522868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2"/>
          </p:nvPr>
        </p:nvSpPr>
        <p:spPr>
          <a:xfrm>
            <a:off x="8610600" y="6453626"/>
            <a:ext cx="2743200" cy="365125"/>
          </a:xfrm>
        </p:spPr>
        <p:txBody>
          <a:bodyPr/>
          <a:lstStyle/>
          <a:p>
            <a:fld id="{5581DB52-EF52-4A19-B63C-C1152A3AF7EB}" type="slidenum">
              <a:rPr lang="en-GB" smtClean="0"/>
              <a:t>‹#›</a:t>
            </a:fld>
            <a:endParaRPr lang="en-GB"/>
          </a:p>
        </p:txBody>
      </p:sp>
      <p:cxnSp>
        <p:nvCxnSpPr>
          <p:cNvPr id="3" name="Straight Connector 2"/>
          <p:cNvCxnSpPr/>
          <p:nvPr userDrawn="1"/>
        </p:nvCxnSpPr>
        <p:spPr>
          <a:xfrm>
            <a:off x="838201" y="6356351"/>
            <a:ext cx="11466603" cy="0"/>
          </a:xfrm>
          <a:prstGeom prst="line">
            <a:avLst/>
          </a:prstGeom>
          <a:ln w="50800">
            <a:solidFill>
              <a:srgbClr val="193257"/>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760413" y="6492503"/>
            <a:ext cx="7850187" cy="423863"/>
          </a:xfrm>
        </p:spPr>
        <p:txBody>
          <a:bodyPr>
            <a:normAutofit/>
          </a:bodyPr>
          <a:lstStyle>
            <a:lvl1pPr marL="0" indent="0">
              <a:buNone/>
              <a:defRPr sz="1467"/>
            </a:lvl1pPr>
          </a:lstStyle>
          <a:p>
            <a:pPr lvl="0"/>
            <a:endParaRPr lang="en-GB" dirty="0"/>
          </a:p>
        </p:txBody>
      </p:sp>
    </p:spTree>
    <p:extLst>
      <p:ext uri="{BB962C8B-B14F-4D97-AF65-F5344CB8AC3E}">
        <p14:creationId xmlns:p14="http://schemas.microsoft.com/office/powerpoint/2010/main" val="365309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divider slid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US"/>
              <a:t>Click to edit Master title style</a:t>
            </a:r>
            <a:endParaRPr lang="en-GB" dirty="0"/>
          </a:p>
        </p:txBody>
      </p:sp>
      <p:pic>
        <p:nvPicPr>
          <p:cNvPr id="8" name="Picture 7"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pic>
        <p:nvPicPr>
          <p:cNvPr id="10" name="Picture 9" descr="CollegeofPolicing_Master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466"/>
            <a:ext cx="3158241" cy="1601099"/>
          </a:xfrm>
          <a:prstGeom prst="rect">
            <a:avLst/>
          </a:prstGeom>
        </p:spPr>
      </p:pic>
      <p:sp>
        <p:nvSpPr>
          <p:cNvPr id="13"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8241" y="203202"/>
            <a:ext cx="3692652" cy="1173761"/>
          </a:xfrm>
          <a:prstGeom prst="rect">
            <a:avLst/>
          </a:prstGeom>
        </p:spPr>
      </p:pic>
    </p:spTree>
    <p:extLst>
      <p:ext uri="{BB962C8B-B14F-4D97-AF65-F5344CB8AC3E}">
        <p14:creationId xmlns:p14="http://schemas.microsoft.com/office/powerpoint/2010/main" val="9233099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divider slide white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9200" y="1609200"/>
            <a:ext cx="6888453" cy="642581"/>
          </a:xfrm>
        </p:spPr>
        <p:txBody>
          <a:bodyPr>
            <a:normAutofit/>
          </a:bodyPr>
          <a:lstStyle>
            <a:lvl1pPr>
              <a:defRPr sz="3600">
                <a:solidFill>
                  <a:schemeClr val="tx1"/>
                </a:solidFill>
              </a:defRPr>
            </a:lvl1pPr>
          </a:lstStyle>
          <a:p>
            <a:r>
              <a:rPr lang="en-US"/>
              <a:t>Click to edit Master title style</a:t>
            </a:r>
            <a:endParaRPr lang="en-GB" dirty="0"/>
          </a:p>
        </p:txBody>
      </p:sp>
      <p:pic>
        <p:nvPicPr>
          <p:cNvPr id="8" name="Picture 7"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7" y="1776272"/>
            <a:ext cx="4997033" cy="508172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9739" y="612000"/>
            <a:ext cx="1422453" cy="360921"/>
          </a:xfrm>
          <a:prstGeom prst="rect">
            <a:avLst/>
          </a:prstGeom>
        </p:spPr>
      </p:pic>
      <p:pic>
        <p:nvPicPr>
          <p:cNvPr id="10" name="Picture 9" descr="CollegeofPolicing_MasterLogo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0466"/>
            <a:ext cx="3158241" cy="1601099"/>
          </a:xfrm>
          <a:prstGeom prst="rect">
            <a:avLst/>
          </a:prstGeom>
        </p:spPr>
      </p:pic>
      <p:sp>
        <p:nvSpPr>
          <p:cNvPr id="12" name="Subtitle 2"/>
          <p:cNvSpPr>
            <a:spLocks noGrp="1"/>
          </p:cNvSpPr>
          <p:nvPr>
            <p:ph type="subTitle" idx="1"/>
          </p:nvPr>
        </p:nvSpPr>
        <p:spPr>
          <a:xfrm>
            <a:off x="1159200" y="2304000"/>
            <a:ext cx="6888453" cy="743201"/>
          </a:xfrm>
        </p:spPr>
        <p:txBody>
          <a:bodyPr>
            <a:normAutofit/>
          </a:bodyPr>
          <a:lstStyle>
            <a:lvl1pPr marL="0" indent="0" algn="l">
              <a:buNone/>
              <a:defRPr sz="3200" b="1">
                <a:solidFill>
                  <a:srgbClr val="00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5"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7" name="TextBox 16"/>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58241" y="203202"/>
            <a:ext cx="3692652" cy="1173761"/>
          </a:xfrm>
          <a:prstGeom prst="rect">
            <a:avLst/>
          </a:prstGeom>
        </p:spPr>
      </p:pic>
    </p:spTree>
    <p:extLst>
      <p:ext uri="{BB962C8B-B14F-4D97-AF65-F5344CB8AC3E}">
        <p14:creationId xmlns:p14="http://schemas.microsoft.com/office/powerpoint/2010/main" val="1907497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divider slide photography">
    <p:bg>
      <p:bgRef idx="1001">
        <a:schemeClr val="bg1"/>
      </p:bgRef>
    </p:bg>
    <p:spTree>
      <p:nvGrpSpPr>
        <p:cNvPr id="1" name=""/>
        <p:cNvGrpSpPr/>
        <p:nvPr/>
      </p:nvGrpSpPr>
      <p:grpSpPr>
        <a:xfrm>
          <a:off x="0" y="0"/>
          <a:ext cx="0" cy="0"/>
          <a:chOff x="0" y="0"/>
          <a:chExt cx="0" cy="0"/>
        </a:xfrm>
      </p:grpSpPr>
      <p:pic>
        <p:nvPicPr>
          <p:cNvPr id="12" name="Picture 11" descr="pic 1.png"/>
          <p:cNvPicPr>
            <a:picLocks noChangeAspect="1"/>
          </p:cNvPicPr>
          <p:nvPr userDrawn="1"/>
        </p:nvPicPr>
        <p:blipFill rotWithShape="1">
          <a:blip r:embed="rId2">
            <a:extLst>
              <a:ext uri="{28A0092B-C50C-407E-A947-70E740481C1C}">
                <a14:useLocalDpi xmlns:a14="http://schemas.microsoft.com/office/drawing/2010/main" val="0"/>
              </a:ext>
            </a:extLst>
          </a:blip>
          <a:srcRect b="34340"/>
          <a:stretch/>
        </p:blipFill>
        <p:spPr>
          <a:xfrm>
            <a:off x="1" y="2382769"/>
            <a:ext cx="7818968" cy="4475232"/>
          </a:xfrm>
          <a:prstGeom prst="rect">
            <a:avLst/>
          </a:prstGeom>
        </p:spPr>
      </p:pic>
      <p:sp>
        <p:nvSpPr>
          <p:cNvPr id="2" name="Title 1"/>
          <p:cNvSpPr>
            <a:spLocks noGrp="1"/>
          </p:cNvSpPr>
          <p:nvPr>
            <p:ph type="title"/>
          </p:nvPr>
        </p:nvSpPr>
        <p:spPr>
          <a:xfrm>
            <a:off x="1159200" y="1609200"/>
            <a:ext cx="9141105" cy="642581"/>
          </a:xfrm>
        </p:spPr>
        <p:txBody>
          <a:bodyPr>
            <a:normAutofit/>
          </a:bodyPr>
          <a:lstStyle>
            <a:lvl1pPr>
              <a:defRPr sz="3600">
                <a:solidFill>
                  <a:schemeClr val="tx1"/>
                </a:solidFill>
              </a:defRPr>
            </a:lvl1pPr>
          </a:lstStyle>
          <a:p>
            <a:r>
              <a:rPr lang="en-US"/>
              <a:t>Click to edit Master title style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9739" y="612000"/>
            <a:ext cx="1422453" cy="360921"/>
          </a:xfrm>
          <a:prstGeom prst="rect">
            <a:avLst/>
          </a:prstGeom>
        </p:spPr>
      </p:pic>
      <p:pic>
        <p:nvPicPr>
          <p:cNvPr id="10" name="Picture 9" descr="CollegeofPolicing_MasterLogo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0466"/>
            <a:ext cx="3158241" cy="1601099"/>
          </a:xfrm>
          <a:prstGeom prst="rect">
            <a:avLst/>
          </a:prstGeom>
        </p:spPr>
      </p:pic>
      <p:pic>
        <p:nvPicPr>
          <p:cNvPr id="13" name="Picture 12" descr="Pic 2.png"/>
          <p:cNvPicPr>
            <a:picLocks noChangeAspect="1"/>
          </p:cNvPicPr>
          <p:nvPr userDrawn="1"/>
        </p:nvPicPr>
        <p:blipFill rotWithShape="1">
          <a:blip r:embed="rId5">
            <a:extLst>
              <a:ext uri="{28A0092B-C50C-407E-A947-70E740481C1C}">
                <a14:useLocalDpi xmlns:a14="http://schemas.microsoft.com/office/drawing/2010/main" val="0"/>
              </a:ext>
            </a:extLst>
          </a:blip>
          <a:srcRect b="19104"/>
          <a:stretch/>
        </p:blipFill>
        <p:spPr>
          <a:xfrm>
            <a:off x="8115905" y="1554348"/>
            <a:ext cx="4076095" cy="5303653"/>
          </a:xfrm>
          <a:prstGeom prst="rect">
            <a:avLst/>
          </a:prstGeom>
        </p:spPr>
      </p:pic>
      <p:sp>
        <p:nvSpPr>
          <p:cNvPr id="15" name="Subtitle 2"/>
          <p:cNvSpPr>
            <a:spLocks noGrp="1"/>
          </p:cNvSpPr>
          <p:nvPr>
            <p:ph type="subTitle" idx="1"/>
          </p:nvPr>
        </p:nvSpPr>
        <p:spPr>
          <a:xfrm>
            <a:off x="1159200" y="2304000"/>
            <a:ext cx="9141105" cy="529208"/>
          </a:xfrm>
        </p:spPr>
        <p:txBody>
          <a:bodyPr>
            <a:normAutofit/>
          </a:bodyPr>
          <a:lstStyle>
            <a:lvl1pPr marL="0" indent="0" algn="l">
              <a:buNone/>
              <a:defRPr sz="3200" b="1">
                <a:solidFill>
                  <a:srgbClr val="00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8"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bg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20" name="TextBox 19"/>
          <p:cNvSpPr txBox="1"/>
          <p:nvPr userDrawn="1"/>
        </p:nvSpPr>
        <p:spPr>
          <a:xfrm>
            <a:off x="838800" y="6357600"/>
            <a:ext cx="2160000" cy="246221"/>
          </a:xfrm>
          <a:prstGeom prst="rect">
            <a:avLst/>
          </a:prstGeom>
          <a:noFill/>
        </p:spPr>
        <p:txBody>
          <a:bodyPr wrap="square" rtlCol="0">
            <a:spAutoFit/>
          </a:bodyPr>
          <a:lstStyle/>
          <a:p>
            <a:r>
              <a:rPr lang="en-GB" sz="1000" kern="1200" dirty="0">
                <a:solidFill>
                  <a:schemeClr val="bg1"/>
                </a:solidFill>
                <a:effectLst/>
                <a:latin typeface="+mn-lt"/>
                <a:ea typeface="+mn-ea"/>
                <a:cs typeface="+mn-cs"/>
              </a:rPr>
              <a:t>© </a:t>
            </a:r>
            <a:r>
              <a:rPr lang="en-US" sz="1000" kern="1200" dirty="0">
                <a:solidFill>
                  <a:schemeClr val="bg1"/>
                </a:solidFill>
                <a:effectLst/>
                <a:latin typeface="+mn-lt"/>
                <a:ea typeface="+mn-ea"/>
                <a:cs typeface="+mn-cs"/>
              </a:rPr>
              <a:t>College of Policing Limited 2020</a:t>
            </a:r>
            <a:endParaRPr lang="en-GB" sz="1000" kern="1200" dirty="0">
              <a:solidFill>
                <a:schemeClr val="bg1"/>
              </a:solidFill>
              <a:effectLst/>
              <a:latin typeface="+mn-lt"/>
              <a:ea typeface="+mn-ea"/>
              <a:cs typeface="+mn-cs"/>
            </a:endParaRP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8241" y="203202"/>
            <a:ext cx="3692652" cy="1173761"/>
          </a:xfrm>
          <a:prstGeom prst="rect">
            <a:avLst/>
          </a:prstGeom>
        </p:spPr>
      </p:pic>
    </p:spTree>
    <p:extLst>
      <p:ext uri="{BB962C8B-B14F-4D97-AF65-F5344CB8AC3E}">
        <p14:creationId xmlns:p14="http://schemas.microsoft.com/office/powerpoint/2010/main" val="12487938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divider slide photography 2">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3865827">
            <a:off x="2822283" y="-2436851"/>
            <a:ext cx="7286262" cy="12983467"/>
          </a:xfrm>
          <a:prstGeom prst="rect">
            <a:avLst/>
          </a:prstGeom>
        </p:spPr>
      </p:pic>
      <p:pic>
        <p:nvPicPr>
          <p:cNvPr id="10" name="Picture 9" descr="CollegeofPolicing_Master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466"/>
            <a:ext cx="3158241" cy="1601099"/>
          </a:xfrm>
          <a:prstGeom prst="rect">
            <a:avLst/>
          </a:prstGeom>
        </p:spPr>
      </p:pic>
      <p:sp>
        <p:nvSpPr>
          <p:cNvPr id="21" name="Title 1"/>
          <p:cNvSpPr>
            <a:spLocks noGrp="1"/>
          </p:cNvSpPr>
          <p:nvPr>
            <p:ph type="title"/>
          </p:nvPr>
        </p:nvSpPr>
        <p:spPr>
          <a:xfrm>
            <a:off x="1159200" y="1609200"/>
            <a:ext cx="9141105" cy="642581"/>
          </a:xfrm>
        </p:spPr>
        <p:txBody>
          <a:bodyPr>
            <a:normAutofit/>
          </a:bodyPr>
          <a:lstStyle>
            <a:lvl1pPr>
              <a:defRPr sz="3600">
                <a:solidFill>
                  <a:schemeClr val="tx1"/>
                </a:solidFill>
              </a:defRPr>
            </a:lvl1pPr>
          </a:lstStyle>
          <a:p>
            <a:r>
              <a:rPr lang="en-US"/>
              <a:t>Click to edit Master title style</a:t>
            </a:r>
            <a:endParaRPr lang="en-GB" dirty="0"/>
          </a:p>
        </p:txBody>
      </p:sp>
      <p:sp>
        <p:nvSpPr>
          <p:cNvPr id="25"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bg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27" name="TextBox 26"/>
          <p:cNvSpPr txBox="1"/>
          <p:nvPr userDrawn="1"/>
        </p:nvSpPr>
        <p:spPr>
          <a:xfrm>
            <a:off x="838800" y="6357599"/>
            <a:ext cx="2160000" cy="360000"/>
          </a:xfrm>
          <a:prstGeom prst="rect">
            <a:avLst/>
          </a:prstGeom>
          <a:noFill/>
        </p:spPr>
        <p:txBody>
          <a:bodyPr wrap="square" rtlCol="0">
            <a:spAutoFit/>
          </a:bodyPr>
          <a:lstStyle/>
          <a:p>
            <a:r>
              <a:rPr lang="en-GB" sz="1000" kern="1200" dirty="0">
                <a:solidFill>
                  <a:schemeClr val="bg1"/>
                </a:solidFill>
                <a:effectLst/>
                <a:latin typeface="+mn-lt"/>
                <a:ea typeface="+mn-ea"/>
                <a:cs typeface="+mn-cs"/>
              </a:rPr>
              <a:t>© </a:t>
            </a:r>
            <a:r>
              <a:rPr lang="en-US" sz="1000" kern="1200" dirty="0">
                <a:solidFill>
                  <a:schemeClr val="bg1"/>
                </a:solidFill>
                <a:effectLst/>
                <a:latin typeface="+mn-lt"/>
                <a:ea typeface="+mn-ea"/>
                <a:cs typeface="+mn-cs"/>
              </a:rPr>
              <a:t>College of Policing Limited 2020</a:t>
            </a:r>
            <a:endParaRPr lang="en-GB" sz="1000" kern="1200" dirty="0">
              <a:solidFill>
                <a:schemeClr val="bg1"/>
              </a:solidFill>
              <a:effectLst/>
              <a:latin typeface="+mn-lt"/>
              <a:ea typeface="+mn-ea"/>
              <a:cs typeface="+mn-cs"/>
            </a:endParaRPr>
          </a:p>
        </p:txBody>
      </p:sp>
      <p:sp>
        <p:nvSpPr>
          <p:cNvPr id="22" name="Subtitle 2"/>
          <p:cNvSpPr>
            <a:spLocks noGrp="1"/>
          </p:cNvSpPr>
          <p:nvPr>
            <p:ph type="subTitle" idx="1"/>
          </p:nvPr>
        </p:nvSpPr>
        <p:spPr>
          <a:xfrm>
            <a:off x="1159200" y="2304000"/>
            <a:ext cx="9141105" cy="529208"/>
          </a:xfrm>
        </p:spPr>
        <p:txBody>
          <a:bodyPr>
            <a:normAutofit/>
          </a:bodyPr>
          <a:lstStyle>
            <a:lvl1pPr marL="0" indent="0" algn="l">
              <a:buNone/>
              <a:defRPr sz="3200" b="1">
                <a:solidFill>
                  <a:srgbClr val="00AA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8241" y="203202"/>
            <a:ext cx="3692652" cy="1173761"/>
          </a:xfrm>
          <a:prstGeom prst="rect">
            <a:avLst/>
          </a:prstGeom>
        </p:spPr>
      </p:pic>
    </p:spTree>
    <p:extLst>
      <p:ext uri="{BB962C8B-B14F-4D97-AF65-F5344CB8AC3E}">
        <p14:creationId xmlns:p14="http://schemas.microsoft.com/office/powerpoint/2010/main" val="27043840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838800" y="1134000"/>
            <a:ext cx="10440000" cy="655119"/>
          </a:xfrm>
        </p:spPr>
        <p:txBody>
          <a:bodyPr anchor="ctr" anchorCtr="0">
            <a:normAutofit/>
          </a:bodyPr>
          <a:lstStyle>
            <a:lvl1pPr algn="l">
              <a:defRPr sz="2800">
                <a:solidFill>
                  <a:srgbClr val="2E2C70"/>
                </a:solidFill>
              </a:defRPr>
            </a:lvl1pPr>
          </a:lstStyle>
          <a:p>
            <a:r>
              <a:rPr lang="en-US"/>
              <a:t>Click to edit Master title style</a:t>
            </a:r>
            <a:endParaRPr lang="en-GB" dirty="0"/>
          </a:p>
        </p:txBody>
      </p:sp>
      <p:sp>
        <p:nvSpPr>
          <p:cNvPr id="3" name="Subtitle 2"/>
          <p:cNvSpPr>
            <a:spLocks noGrp="1"/>
          </p:cNvSpPr>
          <p:nvPr>
            <p:ph type="subTitle" idx="1"/>
          </p:nvPr>
        </p:nvSpPr>
        <p:spPr>
          <a:xfrm>
            <a:off x="838799" y="1800000"/>
            <a:ext cx="10440000" cy="499996"/>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CollegeofPolicing_Master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529388" cy="1282296"/>
          </a:xfrm>
          <a:prstGeom prst="rect">
            <a:avLst/>
          </a:prstGeom>
        </p:spPr>
      </p:pic>
      <p:sp>
        <p:nvSpPr>
          <p:cNvPr id="10" name="Content Placeholder 2"/>
          <p:cNvSpPr>
            <a:spLocks noGrp="1"/>
          </p:cNvSpPr>
          <p:nvPr>
            <p:ph idx="10"/>
          </p:nvPr>
        </p:nvSpPr>
        <p:spPr>
          <a:xfrm>
            <a:off x="838200" y="2306822"/>
            <a:ext cx="10440000" cy="38445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0155" y="192895"/>
            <a:ext cx="2698273" cy="857684"/>
          </a:xfrm>
          <a:prstGeom prst="rect">
            <a:avLst/>
          </a:prstGeom>
        </p:spPr>
      </p:pic>
    </p:spTree>
    <p:extLst>
      <p:ext uri="{BB962C8B-B14F-4D97-AF65-F5344CB8AC3E}">
        <p14:creationId xmlns:p14="http://schemas.microsoft.com/office/powerpoint/2010/main" val="339419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CollegeofPolicing_Master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529388" cy="128229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4120" y="481375"/>
            <a:ext cx="1141569" cy="289652"/>
          </a:xfrm>
          <a:prstGeom prst="rect">
            <a:avLst/>
          </a:prstGeom>
        </p:spPr>
      </p:pic>
      <p:sp>
        <p:nvSpPr>
          <p:cNvPr id="12"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4" name="TextBox 13"/>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0155" y="192895"/>
            <a:ext cx="2698273" cy="857684"/>
          </a:xfrm>
          <a:prstGeom prst="rect">
            <a:avLst/>
          </a:prstGeom>
        </p:spPr>
      </p:pic>
    </p:spTree>
    <p:extLst>
      <p:ext uri="{BB962C8B-B14F-4D97-AF65-F5344CB8AC3E}">
        <p14:creationId xmlns:p14="http://schemas.microsoft.com/office/powerpoint/2010/main" val="226125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38200" y="1800000"/>
            <a:ext cx="50400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38200" y="1800000"/>
            <a:ext cx="50400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CollegeofPolicing_Master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529388" cy="128229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4120" y="481375"/>
            <a:ext cx="1141569" cy="289652"/>
          </a:xfrm>
          <a:prstGeom prst="rect">
            <a:avLst/>
          </a:prstGeom>
        </p:spPr>
      </p:pic>
      <p:sp>
        <p:nvSpPr>
          <p:cNvPr id="13"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5" name="TextBox 14"/>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0155" y="192895"/>
            <a:ext cx="2698273" cy="857684"/>
          </a:xfrm>
          <a:prstGeom prst="rect">
            <a:avLst/>
          </a:prstGeom>
        </p:spPr>
      </p:pic>
    </p:spTree>
    <p:extLst>
      <p:ext uri="{BB962C8B-B14F-4D97-AF65-F5344CB8AC3E}">
        <p14:creationId xmlns:p14="http://schemas.microsoft.com/office/powerpoint/2010/main" val="277902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38199" y="1800000"/>
            <a:ext cx="713947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CollegeofPolicing_Master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529388" cy="128229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4120" y="481375"/>
            <a:ext cx="1141569" cy="28965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66894" y="1554348"/>
            <a:ext cx="4039080" cy="5303653"/>
          </a:xfrm>
          <a:prstGeom prst="rect">
            <a:avLst/>
          </a:prstGeom>
        </p:spPr>
      </p:pic>
      <p:sp>
        <p:nvSpPr>
          <p:cNvPr id="14" name="Slide Number Placeholder 5"/>
          <p:cNvSpPr>
            <a:spLocks noGrp="1"/>
          </p:cNvSpPr>
          <p:nvPr>
            <p:ph type="sldNum" sz="quarter" idx="4"/>
          </p:nvPr>
        </p:nvSpPr>
        <p:spPr>
          <a:xfrm>
            <a:off x="360000" y="6357600"/>
            <a:ext cx="494695" cy="360000"/>
          </a:xfrm>
          <a:prstGeom prst="rect">
            <a:avLst/>
          </a:prstGeom>
        </p:spPr>
        <p:txBody>
          <a:bodyPr vert="horz" lIns="91440" tIns="45720" rIns="91440" bIns="45720" rtlCol="0" anchor="t" anchorCtr="0"/>
          <a:lstStyle>
            <a:lvl1pPr algn="l">
              <a:defRPr sz="1000">
                <a:solidFill>
                  <a:schemeClr val="tx1"/>
                </a:solidFill>
                <a:latin typeface="Arial" panose="020B0604020202020204" pitchFamily="34" charset="0"/>
                <a:cs typeface="Arial" panose="020B0604020202020204" pitchFamily="34" charset="0"/>
              </a:defRPr>
            </a:lvl1pPr>
          </a:lstStyle>
          <a:p>
            <a:fld id="{7B9FD820-6B44-4362-B696-082C5B033795}" type="slidenum">
              <a:rPr lang="en-GB" smtClean="0"/>
              <a:pPr/>
              <a:t>‹#›</a:t>
            </a:fld>
            <a:endParaRPr lang="en-GB" dirty="0"/>
          </a:p>
        </p:txBody>
      </p:sp>
      <p:sp>
        <p:nvSpPr>
          <p:cNvPr id="16" name="TextBox 15"/>
          <p:cNvSpPr txBox="1"/>
          <p:nvPr userDrawn="1"/>
        </p:nvSpPr>
        <p:spPr>
          <a:xfrm>
            <a:off x="838800" y="6357600"/>
            <a:ext cx="2160000" cy="360000"/>
          </a:xfrm>
          <a:prstGeom prst="rect">
            <a:avLst/>
          </a:prstGeom>
          <a:noFill/>
        </p:spPr>
        <p:txBody>
          <a:bodyPr wrap="square" rtlCol="0">
            <a:spAutoFit/>
          </a:bodyPr>
          <a:lstStyle/>
          <a:p>
            <a:r>
              <a:rPr lang="en-GB" sz="100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College of Policing Limited 2020</a:t>
            </a:r>
            <a:endParaRPr lang="en-GB" sz="1000" kern="1200" dirty="0">
              <a:solidFill>
                <a:schemeClr val="tx1"/>
              </a:solidFill>
              <a:effectLst/>
              <a:latin typeface="+mn-lt"/>
              <a:ea typeface="+mn-ea"/>
              <a:cs typeface="+mn-cs"/>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90155" y="192895"/>
            <a:ext cx="2698273" cy="857684"/>
          </a:xfrm>
          <a:prstGeom prst="rect">
            <a:avLst/>
          </a:prstGeom>
        </p:spPr>
      </p:pic>
    </p:spTree>
    <p:extLst>
      <p:ext uri="{BB962C8B-B14F-4D97-AF65-F5344CB8AC3E}">
        <p14:creationId xmlns:p14="http://schemas.microsoft.com/office/powerpoint/2010/main" val="133096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00000"/>
            <a:ext cx="1044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838200" y="1134000"/>
            <a:ext cx="10440000" cy="642581"/>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8076653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2" r:id="rId5"/>
    <p:sldLayoutId id="2147483707" r:id="rId6"/>
    <p:sldLayoutId id="2147483708" r:id="rId7"/>
    <p:sldLayoutId id="2147483710" r:id="rId8"/>
    <p:sldLayoutId id="2147483725" r:id="rId9"/>
    <p:sldLayoutId id="2147483712" r:id="rId10"/>
    <p:sldLayoutId id="2147483733" r:id="rId11"/>
  </p:sldLayoutIdLst>
  <p:hf sldNum="0" hdr="0" ftr="0" dt="0"/>
  <p:txStyles>
    <p:titleStyle>
      <a:lvl1pPr algn="l" defTabSz="914400" rtl="0" eaLnBrk="1" latinLnBrk="0" hangingPunct="1">
        <a:lnSpc>
          <a:spcPct val="90000"/>
        </a:lnSpc>
        <a:spcBef>
          <a:spcPct val="0"/>
        </a:spcBef>
        <a:buNone/>
        <a:defRPr sz="2800" b="1" kern="1200">
          <a:solidFill>
            <a:srgbClr val="2E2C70"/>
          </a:solidFill>
          <a:latin typeface="Arial" panose="020B0604020202020204" pitchFamily="34" charset="0"/>
          <a:ea typeface="+mj-ea"/>
          <a:cs typeface="Arial" panose="020B0604020202020204" pitchFamily="34" charset="0"/>
        </a:defRPr>
      </a:lvl1pPr>
    </p:titleStyle>
    <p:bodyStyle>
      <a:lvl1pPr marL="228600" indent="-284400" algn="l" defTabSz="914400" rtl="0" eaLnBrk="1" latinLnBrk="0" hangingPunct="1">
        <a:lnSpc>
          <a:spcPct val="110000"/>
        </a:lnSpc>
        <a:spcBef>
          <a:spcPts val="800"/>
        </a:spcBef>
        <a:buClr>
          <a:srgbClr val="00AAFF"/>
        </a:buClr>
        <a:buFont typeface="Wingdings" panose="05000000000000000000" pitchFamily="2" charset="2"/>
        <a:buChar char="§"/>
        <a:defRPr sz="2000" kern="1200">
          <a:solidFill>
            <a:srgbClr val="2E2C70"/>
          </a:solidFill>
          <a:latin typeface="Arial" panose="020B0604020202020204" pitchFamily="34" charset="0"/>
          <a:ea typeface="+mn-ea"/>
          <a:cs typeface="Arial" panose="020B0604020202020204" pitchFamily="34" charset="0"/>
        </a:defRPr>
      </a:lvl1pPr>
      <a:lvl2pPr marL="685800" indent="-284400" algn="l" defTabSz="914400" rtl="0" eaLnBrk="1" latinLnBrk="0" hangingPunct="1">
        <a:lnSpc>
          <a:spcPct val="110000"/>
        </a:lnSpc>
        <a:spcBef>
          <a:spcPts val="800"/>
        </a:spcBef>
        <a:buClr>
          <a:srgbClr val="00AAFF"/>
        </a:buClr>
        <a:buFont typeface="Wingdings" panose="05000000000000000000" pitchFamily="2" charset="2"/>
        <a:buChar char="§"/>
        <a:defRPr sz="1800" kern="1200">
          <a:solidFill>
            <a:srgbClr val="2E2C70"/>
          </a:solidFill>
          <a:latin typeface="Arial" panose="020B0604020202020204" pitchFamily="34" charset="0"/>
          <a:ea typeface="+mn-ea"/>
          <a:cs typeface="Arial" panose="020B0604020202020204" pitchFamily="34" charset="0"/>
        </a:defRPr>
      </a:lvl2pPr>
      <a:lvl3pPr marL="1143000" indent="-284400" algn="l" defTabSz="914400" rtl="0" eaLnBrk="1" latinLnBrk="0" hangingPunct="1">
        <a:lnSpc>
          <a:spcPct val="110000"/>
        </a:lnSpc>
        <a:spcBef>
          <a:spcPts val="800"/>
        </a:spcBef>
        <a:buClr>
          <a:srgbClr val="00AAFF"/>
        </a:buClr>
        <a:buFont typeface="Wingdings" panose="05000000000000000000" pitchFamily="2" charset="2"/>
        <a:buChar char="§"/>
        <a:defRPr sz="1600" kern="1200">
          <a:solidFill>
            <a:srgbClr val="2E2C70"/>
          </a:solidFill>
          <a:latin typeface="Arial" panose="020B0604020202020204" pitchFamily="34" charset="0"/>
          <a:ea typeface="+mn-ea"/>
          <a:cs typeface="Arial" panose="020B0604020202020204" pitchFamily="34" charset="0"/>
        </a:defRPr>
      </a:lvl3pPr>
      <a:lvl4pPr marL="1600200" indent="-284400" algn="l" defTabSz="914400" rtl="0" eaLnBrk="1" latinLnBrk="0" hangingPunct="1">
        <a:lnSpc>
          <a:spcPct val="110000"/>
        </a:lnSpc>
        <a:spcBef>
          <a:spcPts val="800"/>
        </a:spcBef>
        <a:buClr>
          <a:srgbClr val="00AAFF"/>
        </a:buClr>
        <a:buFont typeface="Wingdings" panose="05000000000000000000" pitchFamily="2" charset="2"/>
        <a:buChar char="§"/>
        <a:defRPr sz="1500" kern="1200">
          <a:solidFill>
            <a:srgbClr val="2E2C70"/>
          </a:solidFill>
          <a:latin typeface="Arial" panose="020B0604020202020204" pitchFamily="34" charset="0"/>
          <a:ea typeface="+mn-ea"/>
          <a:cs typeface="Arial" panose="020B0604020202020204" pitchFamily="34" charset="0"/>
        </a:defRPr>
      </a:lvl4pPr>
      <a:lvl5pPr marL="2057400" indent="-284400" algn="l" defTabSz="914400" rtl="0" eaLnBrk="1" latinLnBrk="0" hangingPunct="1">
        <a:lnSpc>
          <a:spcPct val="110000"/>
        </a:lnSpc>
        <a:spcBef>
          <a:spcPts val="800"/>
        </a:spcBef>
        <a:buClr>
          <a:srgbClr val="00AAFF"/>
        </a:buClr>
        <a:buFont typeface="Wingdings" panose="05000000000000000000" pitchFamily="2" charset="2"/>
        <a:buChar char="§"/>
        <a:defRPr sz="1400" kern="1200">
          <a:solidFill>
            <a:srgbClr val="2E2C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Oscar Kilo</a:t>
            </a:r>
          </a:p>
        </p:txBody>
      </p:sp>
      <p:sp>
        <p:nvSpPr>
          <p:cNvPr id="3" name="Subtitle 2"/>
          <p:cNvSpPr>
            <a:spLocks noGrp="1"/>
          </p:cNvSpPr>
          <p:nvPr>
            <p:ph type="subTitle" idx="1"/>
          </p:nvPr>
        </p:nvSpPr>
        <p:spPr/>
        <p:txBody>
          <a:bodyPr/>
          <a:lstStyle/>
          <a:p>
            <a:r>
              <a:rPr lang="en-GB" dirty="0"/>
              <a:t>The National Police Wellbeing Service</a:t>
            </a:r>
          </a:p>
        </p:txBody>
      </p:sp>
      <p:sp>
        <p:nvSpPr>
          <p:cNvPr id="4" name="Title 1"/>
          <p:cNvSpPr txBox="1">
            <a:spLocks/>
          </p:cNvSpPr>
          <p:nvPr/>
        </p:nvSpPr>
        <p:spPr>
          <a:xfrm>
            <a:off x="1159200" y="4307683"/>
            <a:ext cx="5767244" cy="1561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GB" sz="1800" dirty="0"/>
              <a:t>LIZ EADES </a:t>
            </a:r>
          </a:p>
          <a:p>
            <a:r>
              <a:rPr lang="en-GB" sz="1800" dirty="0"/>
              <a:t>OH SME</a:t>
            </a:r>
          </a:p>
          <a:p>
            <a:endParaRPr lang="en-GB" sz="1800" dirty="0"/>
          </a:p>
        </p:txBody>
      </p:sp>
    </p:spTree>
    <p:extLst>
      <p:ext uri="{BB962C8B-B14F-4D97-AF65-F5344CB8AC3E}">
        <p14:creationId xmlns:p14="http://schemas.microsoft.com/office/powerpoint/2010/main" val="218220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877" y="6101838"/>
            <a:ext cx="3367401" cy="68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040063" y="347972"/>
            <a:ext cx="2828789" cy="658425"/>
          </a:xfrm>
          <a:prstGeom prst="rect">
            <a:avLst/>
          </a:prstGeom>
        </p:spPr>
      </p:pic>
      <p:grpSp>
        <p:nvGrpSpPr>
          <p:cNvPr id="21" name="Group 20"/>
          <p:cNvGrpSpPr/>
          <p:nvPr/>
        </p:nvGrpSpPr>
        <p:grpSpPr>
          <a:xfrm>
            <a:off x="165249" y="224299"/>
            <a:ext cx="10603549" cy="6559882"/>
            <a:chOff x="165249" y="224299"/>
            <a:chExt cx="10603549" cy="6559882"/>
          </a:xfrm>
        </p:grpSpPr>
        <p:grpSp>
          <p:nvGrpSpPr>
            <p:cNvPr id="12" name="Group 11"/>
            <p:cNvGrpSpPr/>
            <p:nvPr/>
          </p:nvGrpSpPr>
          <p:grpSpPr>
            <a:xfrm>
              <a:off x="165249" y="224299"/>
              <a:ext cx="10533778" cy="6559882"/>
              <a:chOff x="165249" y="-2531"/>
              <a:chExt cx="10533778" cy="6559882"/>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6587" b="3107"/>
              <a:stretch/>
            </p:blipFill>
            <p:spPr>
              <a:xfrm>
                <a:off x="1652572" y="779567"/>
                <a:ext cx="9046455" cy="5777784"/>
              </a:xfrm>
              <a:prstGeom prst="rect">
                <a:avLst/>
              </a:prstGeom>
            </p:spPr>
          </p:pic>
          <p:sp>
            <p:nvSpPr>
              <p:cNvPr id="9" name="Rectangle 8"/>
              <p:cNvSpPr/>
              <p:nvPr/>
            </p:nvSpPr>
            <p:spPr>
              <a:xfrm>
                <a:off x="987605" y="5807857"/>
                <a:ext cx="5083937" cy="635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49" y="-2531"/>
                <a:ext cx="5559781" cy="1139160"/>
              </a:xfrm>
              <a:prstGeom prst="rect">
                <a:avLst/>
              </a:prstGeom>
            </p:spPr>
          </p:pic>
        </p:grpSp>
        <p:sp>
          <p:nvSpPr>
            <p:cNvPr id="3" name="TextBox 2"/>
            <p:cNvSpPr txBox="1"/>
            <p:nvPr/>
          </p:nvSpPr>
          <p:spPr>
            <a:xfrm>
              <a:off x="2123372" y="2145557"/>
              <a:ext cx="2086550" cy="923330"/>
            </a:xfrm>
            <a:prstGeom prst="rect">
              <a:avLst/>
            </a:prstGeom>
            <a:solidFill>
              <a:schemeClr val="bg1"/>
            </a:solidFill>
          </p:spPr>
          <p:txBody>
            <a:bodyPr wrap="square" rtlCol="0">
              <a:spAutoFit/>
            </a:bodyPr>
            <a:lstStyle/>
            <a:p>
              <a:r>
                <a:rPr lang="en-GB" sz="1600" dirty="0"/>
                <a:t>COMMUNICATION AND ENGAGEMENT</a:t>
              </a:r>
              <a:endParaRPr lang="en-GB" dirty="0"/>
            </a:p>
            <a:p>
              <a:endParaRPr lang="en-GB" sz="500" dirty="0"/>
            </a:p>
          </p:txBody>
        </p:sp>
        <p:sp>
          <p:nvSpPr>
            <p:cNvPr id="14" name="TextBox 13"/>
            <p:cNvSpPr txBox="1"/>
            <p:nvPr/>
          </p:nvSpPr>
          <p:spPr>
            <a:xfrm>
              <a:off x="2088192" y="3709753"/>
              <a:ext cx="1724472" cy="861774"/>
            </a:xfrm>
            <a:prstGeom prst="rect">
              <a:avLst/>
            </a:prstGeom>
            <a:solidFill>
              <a:schemeClr val="bg1"/>
            </a:solidFill>
          </p:spPr>
          <p:txBody>
            <a:bodyPr wrap="square" rtlCol="0">
              <a:spAutoFit/>
            </a:bodyPr>
            <a:lstStyle/>
            <a:p>
              <a:r>
                <a:rPr lang="en-GB" sz="1600" dirty="0"/>
                <a:t>SCAN AND DEVELOP</a:t>
              </a:r>
            </a:p>
            <a:p>
              <a:endParaRPr lang="en-GB" dirty="0"/>
            </a:p>
          </p:txBody>
        </p:sp>
        <p:sp>
          <p:nvSpPr>
            <p:cNvPr id="15" name="TextBox 14"/>
            <p:cNvSpPr txBox="1"/>
            <p:nvPr/>
          </p:nvSpPr>
          <p:spPr>
            <a:xfrm>
              <a:off x="2123372" y="5006918"/>
              <a:ext cx="1724472" cy="861774"/>
            </a:xfrm>
            <a:prstGeom prst="rect">
              <a:avLst/>
            </a:prstGeom>
            <a:solidFill>
              <a:schemeClr val="bg1"/>
            </a:solidFill>
          </p:spPr>
          <p:txBody>
            <a:bodyPr wrap="square" rtlCol="0">
              <a:spAutoFit/>
            </a:bodyPr>
            <a:lstStyle/>
            <a:p>
              <a:r>
                <a:rPr lang="en-GB" sz="1600" dirty="0"/>
                <a:t>ASSURE AND EVALUATE</a:t>
              </a:r>
            </a:p>
            <a:p>
              <a:endParaRPr lang="en-GB" dirty="0"/>
            </a:p>
          </p:txBody>
        </p:sp>
        <p:sp>
          <p:nvSpPr>
            <p:cNvPr id="11" name="Rounded Rectangle 10"/>
            <p:cNvSpPr/>
            <p:nvPr/>
          </p:nvSpPr>
          <p:spPr>
            <a:xfrm>
              <a:off x="4063316" y="2149258"/>
              <a:ext cx="362984" cy="2270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94142" y="1806697"/>
              <a:ext cx="2988677" cy="31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80897" y="1504726"/>
              <a:ext cx="1123056" cy="338554"/>
            </a:xfrm>
            <a:prstGeom prst="rect">
              <a:avLst/>
            </a:prstGeom>
            <a:solidFill>
              <a:schemeClr val="bg1"/>
            </a:solidFill>
          </p:spPr>
          <p:txBody>
            <a:bodyPr wrap="square" rtlCol="0">
              <a:spAutoFit/>
            </a:bodyPr>
            <a:lstStyle/>
            <a:p>
              <a:r>
                <a:rPr lang="en-GB" sz="1600" dirty="0"/>
                <a:t>DELIVER</a:t>
              </a:r>
            </a:p>
          </p:txBody>
        </p:sp>
        <p:sp>
          <p:nvSpPr>
            <p:cNvPr id="18" name="Rectangle 17"/>
            <p:cNvSpPr/>
            <p:nvPr/>
          </p:nvSpPr>
          <p:spPr>
            <a:xfrm>
              <a:off x="7187685" y="6227425"/>
              <a:ext cx="3240262" cy="556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311328" y="1874862"/>
              <a:ext cx="3457470" cy="4385816"/>
            </a:xfrm>
            <a:prstGeom prst="rect">
              <a:avLst/>
            </a:prstGeom>
            <a:solidFill>
              <a:schemeClr val="bg1"/>
            </a:solidFill>
          </p:spPr>
          <p:txBody>
            <a:bodyPr wrap="square" rtlCol="0">
              <a:spAutoFit/>
            </a:bodyPr>
            <a:lstStyle/>
            <a:p>
              <a:pPr marL="285750" indent="-285750">
                <a:buClr>
                  <a:srgbClr val="C00000"/>
                </a:buClr>
                <a:buFont typeface="Wingdings" panose="05000000000000000000" pitchFamily="2" charset="2"/>
                <a:buChar char="q"/>
              </a:pPr>
              <a:r>
                <a:rPr lang="en-GB" sz="1600" dirty="0"/>
                <a:t>Wellbeing at work</a:t>
              </a:r>
            </a:p>
            <a:p>
              <a:pPr marL="285750" indent="-285750">
                <a:buClr>
                  <a:srgbClr val="C00000"/>
                </a:buClr>
                <a:buFont typeface="Wingdings" panose="05000000000000000000" pitchFamily="2" charset="2"/>
                <a:buChar char="q"/>
              </a:pPr>
              <a:endParaRPr lang="en-GB" sz="1600" dirty="0"/>
            </a:p>
            <a:p>
              <a:pPr marL="285750" indent="-285750">
                <a:buClr>
                  <a:srgbClr val="C00000"/>
                </a:buClr>
                <a:buFont typeface="Wingdings" panose="05000000000000000000" pitchFamily="2" charset="2"/>
                <a:buChar char="q"/>
              </a:pPr>
              <a:endParaRPr lang="en-GB" sz="700" dirty="0"/>
            </a:p>
            <a:p>
              <a:pPr marL="285750" indent="-285750">
                <a:buClr>
                  <a:srgbClr val="C00000"/>
                </a:buClr>
                <a:buFont typeface="Wingdings" panose="05000000000000000000" pitchFamily="2" charset="2"/>
                <a:buChar char="q"/>
              </a:pPr>
              <a:r>
                <a:rPr lang="en-GB" sz="1600" dirty="0"/>
                <a:t>Psychological and Trauma Risk Management</a:t>
              </a:r>
            </a:p>
            <a:p>
              <a:pPr marL="285750" indent="-285750">
                <a:buClr>
                  <a:srgbClr val="C00000"/>
                </a:buClr>
                <a:buFont typeface="Wingdings" panose="05000000000000000000" pitchFamily="2" charset="2"/>
                <a:buChar char="q"/>
              </a:pPr>
              <a:endParaRPr lang="en-GB" sz="1600" dirty="0"/>
            </a:p>
            <a:p>
              <a:pPr marL="285750" indent="-285750">
                <a:buClr>
                  <a:srgbClr val="C00000"/>
                </a:buClr>
                <a:buFont typeface="Wingdings" panose="05000000000000000000" pitchFamily="2" charset="2"/>
                <a:buChar char="q"/>
              </a:pPr>
              <a:endParaRPr lang="en-GB" sz="700" dirty="0"/>
            </a:p>
            <a:p>
              <a:pPr marL="285750" indent="-285750">
                <a:buClr>
                  <a:srgbClr val="C00000"/>
                </a:buClr>
                <a:buFont typeface="Wingdings" panose="05000000000000000000" pitchFamily="2" charset="2"/>
                <a:buChar char="q"/>
              </a:pPr>
              <a:r>
                <a:rPr lang="en-GB" sz="1600" dirty="0"/>
                <a:t>Peer Support for Wellbeing</a:t>
              </a:r>
            </a:p>
            <a:p>
              <a:pPr marL="285750" indent="-285750">
                <a:buClr>
                  <a:srgbClr val="C00000"/>
                </a:buClr>
                <a:buFont typeface="Wingdings" panose="05000000000000000000" pitchFamily="2" charset="2"/>
                <a:buChar char="q"/>
              </a:pPr>
              <a:endParaRPr lang="en-GB" sz="1600" dirty="0"/>
            </a:p>
            <a:p>
              <a:pPr marL="285750" indent="-285750">
                <a:buClr>
                  <a:srgbClr val="C00000"/>
                </a:buClr>
                <a:buFont typeface="Wingdings" panose="05000000000000000000" pitchFamily="2" charset="2"/>
                <a:buChar char="q"/>
              </a:pPr>
              <a:endParaRPr lang="en-GB" sz="700" dirty="0"/>
            </a:p>
            <a:p>
              <a:pPr marL="285750" indent="-285750">
                <a:buClr>
                  <a:srgbClr val="C00000"/>
                </a:buClr>
                <a:buFont typeface="Wingdings" panose="05000000000000000000" pitchFamily="2" charset="2"/>
                <a:buChar char="q"/>
              </a:pPr>
              <a:r>
                <a:rPr lang="en-GB" sz="1600" dirty="0"/>
                <a:t>Wellbeing Leadership and Resilience</a:t>
              </a:r>
            </a:p>
            <a:p>
              <a:pPr marL="285750" indent="-285750">
                <a:buClr>
                  <a:srgbClr val="C00000"/>
                </a:buClr>
                <a:buFont typeface="Wingdings" panose="05000000000000000000" pitchFamily="2" charset="2"/>
                <a:buChar char="q"/>
              </a:pPr>
              <a:endParaRPr lang="en-GB" sz="1600" dirty="0"/>
            </a:p>
            <a:p>
              <a:pPr marL="285750" indent="-285750">
                <a:buClr>
                  <a:srgbClr val="C00000"/>
                </a:buClr>
                <a:buFont typeface="Wingdings" panose="05000000000000000000" pitchFamily="2" charset="2"/>
                <a:buChar char="q"/>
              </a:pPr>
              <a:endParaRPr lang="en-GB" sz="700" dirty="0"/>
            </a:p>
            <a:p>
              <a:pPr marL="285750" indent="-285750">
                <a:buClr>
                  <a:srgbClr val="C00000"/>
                </a:buClr>
                <a:buFont typeface="Wingdings" panose="05000000000000000000" pitchFamily="2" charset="2"/>
                <a:buChar char="q"/>
              </a:pPr>
              <a:r>
                <a:rPr lang="en-GB" sz="1600" dirty="0"/>
                <a:t>Wellbeing Outreach Service</a:t>
              </a:r>
            </a:p>
            <a:p>
              <a:pPr marL="285750" indent="-285750">
                <a:buClr>
                  <a:srgbClr val="C00000"/>
                </a:buClr>
                <a:buFont typeface="Wingdings" panose="05000000000000000000" pitchFamily="2" charset="2"/>
                <a:buChar char="q"/>
              </a:pPr>
              <a:endParaRPr lang="en-GB" sz="1600" dirty="0"/>
            </a:p>
            <a:p>
              <a:pPr marL="285750" indent="-285750">
                <a:buClr>
                  <a:srgbClr val="C00000"/>
                </a:buClr>
                <a:buFont typeface="Wingdings" panose="05000000000000000000" pitchFamily="2" charset="2"/>
                <a:buChar char="q"/>
              </a:pPr>
              <a:endParaRPr lang="en-GB" sz="700" dirty="0"/>
            </a:p>
            <a:p>
              <a:pPr marL="285750" indent="-285750">
                <a:buClr>
                  <a:srgbClr val="C00000"/>
                </a:buClr>
                <a:buFont typeface="Wingdings" panose="05000000000000000000" pitchFamily="2" charset="2"/>
                <a:buChar char="q"/>
              </a:pPr>
              <a:r>
                <a:rPr lang="en-GB" sz="1600" dirty="0"/>
                <a:t>Occupational Health Standards</a:t>
              </a:r>
            </a:p>
            <a:p>
              <a:pPr marL="285750" indent="-285750">
                <a:buClr>
                  <a:srgbClr val="C00000"/>
                </a:buClr>
                <a:buFont typeface="Wingdings" panose="05000000000000000000" pitchFamily="2" charset="2"/>
                <a:buChar char="q"/>
              </a:pPr>
              <a:endParaRPr lang="en-GB" dirty="0"/>
            </a:p>
            <a:p>
              <a:pPr marL="285750" indent="-285750">
                <a:buClr>
                  <a:srgbClr val="C00000"/>
                </a:buClr>
                <a:buFont typeface="Wingdings" panose="05000000000000000000" pitchFamily="2" charset="2"/>
                <a:buChar char="q"/>
              </a:pPr>
              <a:endParaRPr lang="en-GB" dirty="0"/>
            </a:p>
          </p:txBody>
        </p:sp>
        <p:sp>
          <p:nvSpPr>
            <p:cNvPr id="19" name="Rectangle 18"/>
            <p:cNvSpPr/>
            <p:nvPr/>
          </p:nvSpPr>
          <p:spPr>
            <a:xfrm>
              <a:off x="1704069" y="1062186"/>
              <a:ext cx="4097961" cy="556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2343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Our services</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704659" y="864484"/>
            <a:ext cx="8280000" cy="5993516"/>
          </a:xfrm>
        </p:spPr>
      </p:pic>
    </p:spTree>
    <p:extLst>
      <p:ext uri="{BB962C8B-B14F-4D97-AF65-F5344CB8AC3E}">
        <p14:creationId xmlns:p14="http://schemas.microsoft.com/office/powerpoint/2010/main" val="242709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Our services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750" y="871043"/>
            <a:ext cx="8280000" cy="5820738"/>
          </a:xfrm>
          <a:prstGeom prst="rect">
            <a:avLst/>
          </a:prstGeom>
        </p:spPr>
      </p:pic>
    </p:spTree>
    <p:extLst>
      <p:ext uri="{BB962C8B-B14F-4D97-AF65-F5344CB8AC3E}">
        <p14:creationId xmlns:p14="http://schemas.microsoft.com/office/powerpoint/2010/main" val="102791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293D-5CBB-480D-815D-7CCF9393584D}"/>
              </a:ext>
            </a:extLst>
          </p:cNvPr>
          <p:cNvSpPr>
            <a:spLocks noGrp="1"/>
          </p:cNvSpPr>
          <p:nvPr>
            <p:ph type="title"/>
          </p:nvPr>
        </p:nvSpPr>
        <p:spPr>
          <a:xfrm>
            <a:off x="1159200" y="1609200"/>
            <a:ext cx="6888453" cy="2818962"/>
          </a:xfrm>
        </p:spPr>
        <p:txBody>
          <a:bodyPr>
            <a:normAutofit/>
          </a:bodyPr>
          <a:lstStyle/>
          <a:p>
            <a:pPr algn="ctr"/>
            <a:r>
              <a:rPr lang="en-GB" dirty="0"/>
              <a:t>Occupational Health is about the effect of work on health and the effect of health on work</a:t>
            </a:r>
          </a:p>
        </p:txBody>
      </p:sp>
    </p:spTree>
    <p:extLst>
      <p:ext uri="{BB962C8B-B14F-4D97-AF65-F5344CB8AC3E}">
        <p14:creationId xmlns:p14="http://schemas.microsoft.com/office/powerpoint/2010/main" val="381674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801" y="1472440"/>
            <a:ext cx="10440000" cy="655119"/>
          </a:xfrm>
        </p:spPr>
        <p:txBody>
          <a:bodyPr>
            <a:normAutofit fontScale="90000"/>
          </a:bodyPr>
          <a:lstStyle/>
          <a:p>
            <a:r>
              <a:rPr lang="en-GB" dirty="0">
                <a:solidFill>
                  <a:srgbClr val="00B0F0"/>
                </a:solidFill>
              </a:rPr>
              <a:t>Occupational Health Standards Why?</a:t>
            </a:r>
            <a:br>
              <a:rPr lang="en-GB" dirty="0">
                <a:solidFill>
                  <a:srgbClr val="00B0F0"/>
                </a:solidFill>
              </a:rPr>
            </a:br>
            <a:endParaRPr lang="en-GB" dirty="0">
              <a:solidFill>
                <a:srgbClr val="00B0F0"/>
              </a:solidFill>
            </a:endParaRPr>
          </a:p>
        </p:txBody>
      </p:sp>
      <p:sp>
        <p:nvSpPr>
          <p:cNvPr id="7" name="Subtitle 6"/>
          <p:cNvSpPr>
            <a:spLocks noGrp="1"/>
          </p:cNvSpPr>
          <p:nvPr>
            <p:ph type="subTitle" idx="1"/>
          </p:nvPr>
        </p:nvSpPr>
        <p:spPr>
          <a:xfrm flipV="1">
            <a:off x="913199" y="1799999"/>
            <a:ext cx="10440000" cy="4351338"/>
          </a:xfrm>
        </p:spPr>
        <p:txBody>
          <a:bodyPr/>
          <a:lstStyle/>
          <a:p>
            <a:endParaRPr lang="en-GB" dirty="0">
              <a:solidFill>
                <a:srgbClr val="00B0F0"/>
              </a:solidFill>
            </a:endParaRPr>
          </a:p>
        </p:txBody>
      </p:sp>
      <p:sp>
        <p:nvSpPr>
          <p:cNvPr id="8" name="Content Placeholder 7"/>
          <p:cNvSpPr>
            <a:spLocks noGrp="1"/>
          </p:cNvSpPr>
          <p:nvPr>
            <p:ph idx="10"/>
          </p:nvPr>
        </p:nvSpPr>
        <p:spPr>
          <a:xfrm>
            <a:off x="838200" y="1972436"/>
            <a:ext cx="10440000" cy="4178901"/>
          </a:xfrm>
        </p:spPr>
        <p:txBody>
          <a:bodyPr>
            <a:noAutofit/>
          </a:bodyPr>
          <a:lstStyle/>
          <a:p>
            <a:pPr marL="0" indent="0">
              <a:buNone/>
            </a:pPr>
            <a:r>
              <a:rPr lang="en-GB" sz="1800" b="1" dirty="0">
                <a:solidFill>
                  <a:srgbClr val="002060"/>
                </a:solidFill>
              </a:rPr>
              <a:t>All members of the police service need to </a:t>
            </a:r>
            <a:r>
              <a:rPr lang="en-GB" sz="1800" dirty="0">
                <a:solidFill>
                  <a:srgbClr val="C00000"/>
                </a:solidFill>
              </a:rPr>
              <a:t>:</a:t>
            </a:r>
            <a:br>
              <a:rPr lang="en-GB" sz="1800" dirty="0">
                <a:solidFill>
                  <a:srgbClr val="FF0000"/>
                </a:solidFill>
              </a:rPr>
            </a:br>
            <a:r>
              <a:rPr lang="en-GB" sz="1800" dirty="0"/>
              <a:t>- Understand the role of Occupational Health in supporting their health needs</a:t>
            </a:r>
            <a:br>
              <a:rPr lang="en-GB" sz="1800" dirty="0"/>
            </a:br>
            <a:br>
              <a:rPr lang="en-GB" sz="1800" dirty="0"/>
            </a:br>
            <a:r>
              <a:rPr lang="en-GB" sz="1800" dirty="0"/>
              <a:t>- Know how to access Occupational Health </a:t>
            </a:r>
            <a:br>
              <a:rPr lang="en-GB" sz="1800" dirty="0"/>
            </a:br>
            <a:br>
              <a:rPr lang="en-GB" sz="1800" dirty="0"/>
            </a:br>
            <a:r>
              <a:rPr lang="en-GB" sz="1800" dirty="0"/>
              <a:t>- Be confident that the clinical services offered to them are quality assured, consistent and underpinned by the best available evidence.</a:t>
            </a:r>
            <a:br>
              <a:rPr lang="en-GB" sz="1800" dirty="0"/>
            </a:br>
            <a:r>
              <a:rPr lang="en-GB" sz="1800" dirty="0"/>
              <a:t> </a:t>
            </a:r>
            <a:br>
              <a:rPr lang="en-GB" sz="1800" dirty="0"/>
            </a:br>
            <a:r>
              <a:rPr lang="en-GB" sz="1800" b="1" dirty="0">
                <a:solidFill>
                  <a:srgbClr val="002060"/>
                </a:solidFill>
              </a:rPr>
              <a:t>Chief Officers in police forces must:</a:t>
            </a:r>
            <a:br>
              <a:rPr lang="en-GB" sz="1800" dirty="0">
                <a:solidFill>
                  <a:srgbClr val="C00000"/>
                </a:solidFill>
              </a:rPr>
            </a:br>
            <a:r>
              <a:rPr lang="en-GB" sz="1800" dirty="0">
                <a:solidFill>
                  <a:srgbClr val="002060"/>
                </a:solidFill>
              </a:rPr>
              <a:t>- </a:t>
            </a:r>
            <a:r>
              <a:rPr lang="en-GB" sz="1800" dirty="0"/>
              <a:t>Be confident that their Occupational Health Services are properly constituted and comply with national standards</a:t>
            </a:r>
            <a:br>
              <a:rPr lang="en-GB" sz="1800" dirty="0"/>
            </a:br>
            <a:br>
              <a:rPr lang="en-GB" sz="1800" dirty="0"/>
            </a:br>
            <a:r>
              <a:rPr lang="en-GB" sz="1800" dirty="0"/>
              <a:t>- Be reassured that investment in Occupational Health - Services will ensure compliance with legislation and meet the challenges of the National Wellbeing agenda </a:t>
            </a:r>
            <a:br>
              <a:rPr lang="en-GB" sz="1800" dirty="0"/>
            </a:br>
            <a:br>
              <a:rPr lang="en-GB" sz="1800" dirty="0"/>
            </a:br>
            <a:br>
              <a:rPr lang="en-GB" sz="1800" dirty="0"/>
            </a:br>
            <a:endParaRPr lang="en-GB" sz="1800" dirty="0"/>
          </a:p>
        </p:txBody>
      </p:sp>
    </p:spTree>
    <p:extLst>
      <p:ext uri="{BB962C8B-B14F-4D97-AF65-F5344CB8AC3E}">
        <p14:creationId xmlns:p14="http://schemas.microsoft.com/office/powerpoint/2010/main" val="13717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64E4-3719-49FB-8B26-7F5786F04BEB}"/>
              </a:ext>
            </a:extLst>
          </p:cNvPr>
          <p:cNvSpPr>
            <a:spLocks noGrp="1"/>
          </p:cNvSpPr>
          <p:nvPr>
            <p:ph type="title"/>
          </p:nvPr>
        </p:nvSpPr>
        <p:spPr/>
        <p:txBody>
          <a:bodyPr>
            <a:normAutofit fontScale="90000"/>
          </a:bodyPr>
          <a:lstStyle/>
          <a:p>
            <a:br>
              <a:rPr lang="en-GB" dirty="0">
                <a:solidFill>
                  <a:srgbClr val="002060"/>
                </a:solidFill>
              </a:rPr>
            </a:br>
            <a:br>
              <a:rPr lang="en-GB" dirty="0">
                <a:solidFill>
                  <a:srgbClr val="002060"/>
                </a:solidFill>
              </a:rPr>
            </a:br>
            <a:br>
              <a:rPr lang="en-GB" dirty="0">
                <a:solidFill>
                  <a:srgbClr val="002060"/>
                </a:solidFill>
              </a:rPr>
            </a:br>
            <a:br>
              <a:rPr lang="en-GB" dirty="0">
                <a:solidFill>
                  <a:srgbClr val="002060"/>
                </a:solidFill>
              </a:rPr>
            </a:br>
            <a:br>
              <a:rPr lang="en-GB" dirty="0">
                <a:solidFill>
                  <a:srgbClr val="002060"/>
                </a:solidFill>
              </a:rPr>
            </a:br>
            <a:br>
              <a:rPr lang="en-GB" dirty="0">
                <a:solidFill>
                  <a:srgbClr val="002060"/>
                </a:solidFill>
              </a:rPr>
            </a:br>
            <a:r>
              <a:rPr lang="en-GB" dirty="0">
                <a:solidFill>
                  <a:srgbClr val="002060"/>
                </a:solidFill>
              </a:rPr>
              <a:t>The ultimate aim of this initiative is to provide continuous improvement in OH services across policing in England and Wales</a:t>
            </a:r>
            <a:endParaRPr lang="en-GB" dirty="0"/>
          </a:p>
        </p:txBody>
      </p:sp>
    </p:spTree>
    <p:extLst>
      <p:ext uri="{BB962C8B-B14F-4D97-AF65-F5344CB8AC3E}">
        <p14:creationId xmlns:p14="http://schemas.microsoft.com/office/powerpoint/2010/main" val="71750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5D4277-F765-4C3F-BD72-1A2E15DE05E8}"/>
              </a:ext>
            </a:extLst>
          </p:cNvPr>
          <p:cNvSpPr>
            <a:spLocks noGrp="1"/>
          </p:cNvSpPr>
          <p:nvPr>
            <p:ph type="subTitle" idx="1"/>
          </p:nvPr>
        </p:nvSpPr>
        <p:spPr/>
        <p:txBody>
          <a:bodyPr/>
          <a:lstStyle/>
          <a:p>
            <a:r>
              <a:rPr lang="en-GB" dirty="0"/>
              <a:t>Published in 2019 and now incorporated in the Blue Light Wellbeing Framework</a:t>
            </a:r>
          </a:p>
        </p:txBody>
      </p:sp>
      <p:sp>
        <p:nvSpPr>
          <p:cNvPr id="3" name="Content Placeholder 2">
            <a:extLst>
              <a:ext uri="{FF2B5EF4-FFF2-40B4-BE49-F238E27FC236}">
                <a16:creationId xmlns:a16="http://schemas.microsoft.com/office/drawing/2014/main" id="{5A07ACC6-4942-4337-95C1-EE4AF4A8A406}"/>
              </a:ext>
            </a:extLst>
          </p:cNvPr>
          <p:cNvSpPr>
            <a:spLocks noGrp="1"/>
          </p:cNvSpPr>
          <p:nvPr>
            <p:ph idx="10"/>
          </p:nvPr>
        </p:nvSpPr>
        <p:spPr>
          <a:xfrm>
            <a:off x="838200" y="2569835"/>
            <a:ext cx="10440000" cy="3471370"/>
          </a:xfrm>
        </p:spPr>
        <p:txBody>
          <a:bodyPr>
            <a:normAutofit fontScale="25000" lnSpcReduction="20000"/>
          </a:bodyPr>
          <a:lstStyle/>
          <a:p>
            <a:pPr marL="0" indent="0">
              <a:buNone/>
            </a:pPr>
            <a:r>
              <a:rPr lang="en-GB" sz="9600" b="1" dirty="0"/>
              <a:t>Six Standards</a:t>
            </a:r>
          </a:p>
          <a:p>
            <a:pPr marL="457200" indent="-457200"/>
            <a:r>
              <a:rPr lang="en-GB" sz="9600" dirty="0">
                <a:ea typeface="+mj-ea"/>
              </a:rPr>
              <a:t>Business Probity </a:t>
            </a:r>
          </a:p>
          <a:p>
            <a:pPr marL="457200" indent="-457200"/>
            <a:r>
              <a:rPr lang="en-GB" sz="9600" dirty="0">
                <a:ea typeface="+mj-ea"/>
              </a:rPr>
              <a:t>Information Governance</a:t>
            </a:r>
          </a:p>
          <a:p>
            <a:pPr marL="457200" indent="-457200"/>
            <a:r>
              <a:rPr lang="en-GB" sz="9600" dirty="0">
                <a:ea typeface="+mj-ea"/>
              </a:rPr>
              <a:t>People</a:t>
            </a:r>
          </a:p>
          <a:p>
            <a:pPr marL="457200" indent="-457200"/>
            <a:r>
              <a:rPr lang="en-GB" sz="9600" dirty="0">
                <a:ea typeface="+mj-ea"/>
              </a:rPr>
              <a:t>Facilities and Equipment</a:t>
            </a:r>
          </a:p>
          <a:p>
            <a:pPr marL="457200" indent="-457200"/>
            <a:r>
              <a:rPr lang="en-GB" sz="9600" dirty="0">
                <a:ea typeface="+mj-ea"/>
              </a:rPr>
              <a:t>Relationships with the organisation</a:t>
            </a:r>
          </a:p>
          <a:p>
            <a:pPr marL="457200" indent="-457200"/>
            <a:r>
              <a:rPr lang="en-GB" sz="9600" dirty="0">
                <a:ea typeface="+mj-ea"/>
              </a:rPr>
              <a:t>Relationships with workers </a:t>
            </a:r>
            <a:br>
              <a:rPr lang="en-GB" sz="9600" b="1" dirty="0">
                <a:ea typeface="+mj-ea"/>
              </a:rPr>
            </a:br>
            <a:br>
              <a:rPr lang="en-GB" sz="2800" b="1" dirty="0">
                <a:ea typeface="+mj-ea"/>
              </a:rPr>
            </a:br>
            <a:r>
              <a:rPr lang="en-GB" sz="2800" b="1" dirty="0">
                <a:solidFill>
                  <a:srgbClr val="193257"/>
                </a:solidFill>
                <a:ea typeface="+mj-ea"/>
              </a:rPr>
              <a:t> </a:t>
            </a:r>
            <a:br>
              <a:rPr lang="en-GB" sz="2800" b="1" dirty="0">
                <a:solidFill>
                  <a:srgbClr val="193257"/>
                </a:solidFill>
                <a:ea typeface="+mj-ea"/>
              </a:rPr>
            </a:br>
            <a:br>
              <a:rPr lang="en-GB" sz="2800" b="1" dirty="0">
                <a:solidFill>
                  <a:srgbClr val="193257"/>
                </a:solidFill>
                <a:ea typeface="+mj-ea"/>
              </a:rPr>
            </a:br>
            <a:r>
              <a:rPr lang="en-GB" sz="2800" b="1" dirty="0">
                <a:solidFill>
                  <a:srgbClr val="193257"/>
                </a:solidFill>
                <a:ea typeface="+mj-ea"/>
              </a:rPr>
              <a:t>  </a:t>
            </a:r>
            <a:br>
              <a:rPr lang="en-GB" sz="2800" b="1" dirty="0">
                <a:solidFill>
                  <a:srgbClr val="193257"/>
                </a:solidFill>
                <a:ea typeface="+mj-ea"/>
              </a:rPr>
            </a:br>
            <a:br>
              <a:rPr lang="en-GB" sz="2800" b="1" dirty="0">
                <a:solidFill>
                  <a:srgbClr val="193257"/>
                </a:solidFill>
                <a:ea typeface="+mj-ea"/>
              </a:rPr>
            </a:br>
            <a:r>
              <a:rPr lang="en-GB" sz="2800" b="1" dirty="0">
                <a:solidFill>
                  <a:srgbClr val="193257"/>
                </a:solidFill>
                <a:ea typeface="+mj-ea"/>
              </a:rPr>
              <a:t> </a:t>
            </a:r>
            <a:br>
              <a:rPr lang="en-GB" sz="2800" b="1" dirty="0">
                <a:solidFill>
                  <a:srgbClr val="193257"/>
                </a:solidFill>
                <a:ea typeface="+mj-ea"/>
              </a:rPr>
            </a:br>
            <a:br>
              <a:rPr lang="en-GB" sz="2800" b="1" dirty="0">
                <a:solidFill>
                  <a:srgbClr val="193257"/>
                </a:solidFill>
                <a:ea typeface="+mj-ea"/>
              </a:rPr>
            </a:br>
            <a:br>
              <a:rPr lang="en-GB" sz="2800" b="1" dirty="0">
                <a:solidFill>
                  <a:srgbClr val="193257"/>
                </a:solidFill>
                <a:ea typeface="+mj-ea"/>
              </a:rPr>
            </a:br>
            <a:br>
              <a:rPr lang="en-GB" sz="2800" b="1" dirty="0">
                <a:solidFill>
                  <a:srgbClr val="193257"/>
                </a:solidFill>
                <a:ea typeface="+mj-ea"/>
              </a:rPr>
            </a:br>
            <a:br>
              <a:rPr lang="en-GB" sz="2800" b="1" dirty="0">
                <a:solidFill>
                  <a:srgbClr val="193257"/>
                </a:solidFill>
                <a:ea typeface="+mj-ea"/>
              </a:rPr>
            </a:br>
            <a:endParaRPr lang="en-GB" dirty="0"/>
          </a:p>
        </p:txBody>
      </p:sp>
      <p:sp>
        <p:nvSpPr>
          <p:cNvPr id="4" name="Title 3">
            <a:extLst>
              <a:ext uri="{FF2B5EF4-FFF2-40B4-BE49-F238E27FC236}">
                <a16:creationId xmlns:a16="http://schemas.microsoft.com/office/drawing/2014/main" id="{339F3681-41C4-4110-BD9A-CDEFD560502E}"/>
              </a:ext>
            </a:extLst>
          </p:cNvPr>
          <p:cNvSpPr>
            <a:spLocks noGrp="1"/>
          </p:cNvSpPr>
          <p:nvPr>
            <p:ph type="title"/>
          </p:nvPr>
        </p:nvSpPr>
        <p:spPr/>
        <p:txBody>
          <a:bodyPr/>
          <a:lstStyle/>
          <a:p>
            <a:r>
              <a:rPr lang="en-GB" dirty="0">
                <a:solidFill>
                  <a:srgbClr val="00B0F0"/>
                </a:solidFill>
              </a:rPr>
              <a:t>Foundation Occupational Health Standards Police Forces</a:t>
            </a:r>
          </a:p>
        </p:txBody>
      </p:sp>
    </p:spTree>
    <p:extLst>
      <p:ext uri="{BB962C8B-B14F-4D97-AF65-F5344CB8AC3E}">
        <p14:creationId xmlns:p14="http://schemas.microsoft.com/office/powerpoint/2010/main" val="404969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D5D5-7503-437A-930D-2D48DD86CDF5}"/>
              </a:ext>
            </a:extLst>
          </p:cNvPr>
          <p:cNvSpPr>
            <a:spLocks noGrp="1"/>
          </p:cNvSpPr>
          <p:nvPr>
            <p:ph type="title"/>
          </p:nvPr>
        </p:nvSpPr>
        <p:spPr/>
        <p:txBody>
          <a:bodyPr/>
          <a:lstStyle/>
          <a:p>
            <a:r>
              <a:rPr lang="en-GB" dirty="0">
                <a:solidFill>
                  <a:srgbClr val="00B0F0"/>
                </a:solidFill>
              </a:rPr>
              <a:t>Psychological Surveillance WHY</a:t>
            </a:r>
            <a:endParaRPr lang="en-GB" dirty="0"/>
          </a:p>
        </p:txBody>
      </p:sp>
      <p:sp>
        <p:nvSpPr>
          <p:cNvPr id="3" name="Content Placeholder 2">
            <a:extLst>
              <a:ext uri="{FF2B5EF4-FFF2-40B4-BE49-F238E27FC236}">
                <a16:creationId xmlns:a16="http://schemas.microsoft.com/office/drawing/2014/main" id="{961CD6AF-2997-4FD6-9A07-2101AD7A19C6}"/>
              </a:ext>
            </a:extLst>
          </p:cNvPr>
          <p:cNvSpPr>
            <a:spLocks noGrp="1"/>
          </p:cNvSpPr>
          <p:nvPr>
            <p:ph idx="1"/>
          </p:nvPr>
        </p:nvSpPr>
        <p:spPr/>
        <p:txBody>
          <a:bodyPr>
            <a:noAutofit/>
          </a:bodyPr>
          <a:lstStyle/>
          <a:p>
            <a:r>
              <a:rPr lang="en-GB" sz="2400" dirty="0"/>
              <a:t>Health Surveillance is part of an organisations risk management strategy</a:t>
            </a:r>
          </a:p>
          <a:p>
            <a:r>
              <a:rPr lang="en-GB" sz="2400" dirty="0"/>
              <a:t>Its about managing risk in relation to the role </a:t>
            </a:r>
          </a:p>
          <a:p>
            <a:r>
              <a:rPr lang="en-GB" sz="2400" dirty="0"/>
              <a:t>Often applied to physical risks but equally should apply to psychological risk</a:t>
            </a:r>
          </a:p>
          <a:p>
            <a:r>
              <a:rPr lang="en-GB" sz="2400" dirty="0"/>
              <a:t>Principles of risk management in psychological risk </a:t>
            </a:r>
          </a:p>
          <a:p>
            <a:pPr lvl="1"/>
            <a:r>
              <a:rPr lang="en-GB" sz="2400" dirty="0"/>
              <a:t>Identify the hazards ( who might be harm/ how)</a:t>
            </a:r>
          </a:p>
          <a:p>
            <a:pPr lvl="1"/>
            <a:r>
              <a:rPr lang="en-GB" sz="2400" dirty="0"/>
              <a:t>Assess the risk ( likelihood of harm)</a:t>
            </a:r>
          </a:p>
          <a:p>
            <a:pPr lvl="1"/>
            <a:r>
              <a:rPr lang="en-GB" sz="2400" dirty="0"/>
              <a:t>Control the risk (reduce exposure, provide support, debrief </a:t>
            </a:r>
            <a:r>
              <a:rPr lang="en-GB" sz="2400" dirty="0" err="1"/>
              <a:t>stec</a:t>
            </a:r>
            <a:endParaRPr lang="en-GB" sz="2400" dirty="0"/>
          </a:p>
          <a:p>
            <a:pPr lvl="1"/>
            <a:r>
              <a:rPr lang="en-GB" sz="2400" dirty="0"/>
              <a:t>Monitor the control measures ( health surveillance fits here)</a:t>
            </a:r>
          </a:p>
        </p:txBody>
      </p:sp>
    </p:spTree>
    <p:extLst>
      <p:ext uri="{BB962C8B-B14F-4D97-AF65-F5344CB8AC3E}">
        <p14:creationId xmlns:p14="http://schemas.microsoft.com/office/powerpoint/2010/main" val="279235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5CB8-8AEF-49CE-9A71-FAA269E2D61B}"/>
              </a:ext>
            </a:extLst>
          </p:cNvPr>
          <p:cNvSpPr>
            <a:spLocks noGrp="1"/>
          </p:cNvSpPr>
          <p:nvPr>
            <p:ph type="title"/>
          </p:nvPr>
        </p:nvSpPr>
        <p:spPr/>
        <p:txBody>
          <a:bodyPr/>
          <a:lstStyle/>
          <a:p>
            <a:r>
              <a:rPr lang="en-GB" dirty="0">
                <a:solidFill>
                  <a:srgbClr val="00B0F0"/>
                </a:solidFill>
              </a:rPr>
              <a:t>Psychological Surveillance HOW</a:t>
            </a:r>
            <a:endParaRPr lang="en-GB" dirty="0"/>
          </a:p>
        </p:txBody>
      </p:sp>
      <p:sp>
        <p:nvSpPr>
          <p:cNvPr id="3" name="Content Placeholder 2">
            <a:extLst>
              <a:ext uri="{FF2B5EF4-FFF2-40B4-BE49-F238E27FC236}">
                <a16:creationId xmlns:a16="http://schemas.microsoft.com/office/drawing/2014/main" id="{9F992ED6-C1F3-49E8-BB80-A78766ADC03F}"/>
              </a:ext>
            </a:extLst>
          </p:cNvPr>
          <p:cNvSpPr>
            <a:spLocks noGrp="1"/>
          </p:cNvSpPr>
          <p:nvPr>
            <p:ph idx="1"/>
          </p:nvPr>
        </p:nvSpPr>
        <p:spPr/>
        <p:txBody>
          <a:bodyPr>
            <a:normAutofit/>
          </a:bodyPr>
          <a:lstStyle/>
          <a:p>
            <a:r>
              <a:rPr lang="en-GB" sz="2400" dirty="0"/>
              <a:t>There are a health  of ways to monitor health</a:t>
            </a:r>
          </a:p>
          <a:p>
            <a:pPr lvl="1"/>
            <a:r>
              <a:rPr lang="en-GB" sz="2400" dirty="0"/>
              <a:t>Individual meetings</a:t>
            </a:r>
          </a:p>
          <a:p>
            <a:pPr lvl="1"/>
            <a:r>
              <a:rPr lang="en-GB" sz="2400" dirty="0"/>
              <a:t>Mandatory counselling</a:t>
            </a:r>
          </a:p>
          <a:p>
            <a:pPr lvl="1"/>
            <a:r>
              <a:rPr lang="en-GB" sz="2400" dirty="0"/>
              <a:t>Group meetings</a:t>
            </a:r>
          </a:p>
          <a:p>
            <a:pPr lvl="1"/>
            <a:r>
              <a:rPr lang="en-GB" sz="2400" dirty="0"/>
              <a:t>Paper Questionnaires</a:t>
            </a:r>
          </a:p>
          <a:p>
            <a:pPr lvl="1"/>
            <a:r>
              <a:rPr lang="en-GB" sz="2400" dirty="0"/>
              <a:t>Manager debriefs </a:t>
            </a:r>
          </a:p>
          <a:p>
            <a:pPr lvl="1"/>
            <a:r>
              <a:rPr lang="en-GB" sz="2400" dirty="0"/>
              <a:t>Periodic medicals </a:t>
            </a:r>
          </a:p>
          <a:p>
            <a:pPr lvl="1"/>
            <a:r>
              <a:rPr lang="en-GB" sz="2400" dirty="0"/>
              <a:t>Cross your fingers!</a:t>
            </a:r>
          </a:p>
          <a:p>
            <a:pPr lvl="1"/>
            <a:endParaRPr lang="en-GB" dirty="0"/>
          </a:p>
        </p:txBody>
      </p:sp>
    </p:spTree>
    <p:extLst>
      <p:ext uri="{BB962C8B-B14F-4D97-AF65-F5344CB8AC3E}">
        <p14:creationId xmlns:p14="http://schemas.microsoft.com/office/powerpoint/2010/main" val="54393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000"/>
            <a:ext cx="10440000" cy="1105766"/>
          </a:xfrm>
        </p:spPr>
        <p:txBody>
          <a:bodyPr>
            <a:normAutofit/>
          </a:bodyPr>
          <a:lstStyle/>
          <a:p>
            <a:r>
              <a:rPr lang="en-GB" dirty="0">
                <a:solidFill>
                  <a:srgbClr val="00B0F0"/>
                </a:solidFill>
              </a:rPr>
              <a:t>NPWS Psychological Surveillance Programme </a:t>
            </a:r>
            <a:br>
              <a:rPr lang="en-GB" dirty="0"/>
            </a:br>
            <a:r>
              <a:rPr lang="en-GB" sz="2200" dirty="0"/>
              <a:t>Part of the Psychological and Trauma Risk Management Live Service</a:t>
            </a:r>
          </a:p>
        </p:txBody>
      </p:sp>
      <p:sp>
        <p:nvSpPr>
          <p:cNvPr id="3" name="Content Placeholder 2"/>
          <p:cNvSpPr>
            <a:spLocks noGrp="1"/>
          </p:cNvSpPr>
          <p:nvPr>
            <p:ph idx="1"/>
          </p:nvPr>
        </p:nvSpPr>
        <p:spPr>
          <a:xfrm>
            <a:off x="838200" y="2363056"/>
            <a:ext cx="10440000" cy="3788282"/>
          </a:xfrm>
        </p:spPr>
        <p:txBody>
          <a:bodyPr>
            <a:normAutofit/>
          </a:bodyPr>
          <a:lstStyle/>
          <a:p>
            <a:pPr marL="0" indent="0">
              <a:buNone/>
            </a:pPr>
            <a:r>
              <a:rPr lang="en-GB" dirty="0"/>
              <a:t>Psychological Surveillance and Structured Interviews are an effective way of understanding and reducing the risk of psychological ill health.  The programme is designed to help police forces across the UK improve the mental health support they offer to officers and staff</a:t>
            </a:r>
          </a:p>
          <a:p>
            <a:pPr lvl="0">
              <a:buBlip>
                <a:blip r:embed="rId2"/>
              </a:buBlip>
            </a:pPr>
            <a:r>
              <a:rPr lang="en-GB" dirty="0">
                <a:solidFill>
                  <a:srgbClr val="002060"/>
                </a:solidFill>
                <a:ea typeface="ＭＳ Ｐゴシック" pitchFamily="-111" charset="-128"/>
                <a:cs typeface="ＭＳ Ｐゴシック" pitchFamily="-111" charset="-128"/>
              </a:rPr>
              <a:t>Online questionnaire </a:t>
            </a:r>
          </a:p>
          <a:p>
            <a:pPr lvl="0">
              <a:buBlip>
                <a:blip r:embed="rId2"/>
              </a:buBlip>
            </a:pPr>
            <a:r>
              <a:rPr lang="en-GB" dirty="0">
                <a:solidFill>
                  <a:srgbClr val="002060"/>
                </a:solidFill>
                <a:ea typeface="ＭＳ Ｐゴシック" pitchFamily="-111" charset="-128"/>
                <a:cs typeface="ＭＳ Ｐゴシック" pitchFamily="-111" charset="-128"/>
              </a:rPr>
              <a:t>Analysed by a clinician </a:t>
            </a:r>
          </a:p>
          <a:p>
            <a:pPr lvl="0">
              <a:buBlip>
                <a:blip r:embed="rId2"/>
              </a:buBlip>
            </a:pPr>
            <a:r>
              <a:rPr lang="en-GB" dirty="0">
                <a:solidFill>
                  <a:srgbClr val="002060"/>
                </a:solidFill>
                <a:ea typeface="ＭＳ Ｐゴシック" pitchFamily="-111" charset="-128"/>
                <a:cs typeface="ＭＳ Ｐゴシック" pitchFamily="-111" charset="-128"/>
              </a:rPr>
              <a:t>Structured interview or other psychological interventions or support.</a:t>
            </a:r>
          </a:p>
          <a:p>
            <a:pPr lvl="0">
              <a:buBlip>
                <a:blip r:embed="rId2"/>
              </a:buBlip>
            </a:pPr>
            <a:r>
              <a:rPr lang="en-GB" dirty="0">
                <a:solidFill>
                  <a:srgbClr val="002060"/>
                </a:solidFill>
                <a:ea typeface="ＭＳ Ｐゴシック" pitchFamily="-111" charset="-128"/>
                <a:cs typeface="ＭＳ Ｐゴシック" pitchFamily="-111" charset="-128"/>
              </a:rPr>
              <a:t>Yearly assessments</a:t>
            </a:r>
          </a:p>
          <a:p>
            <a:pPr lvl="0">
              <a:buBlip>
                <a:blip r:embed="rId2"/>
              </a:buBlip>
            </a:pPr>
            <a:r>
              <a:rPr lang="en-GB" dirty="0">
                <a:solidFill>
                  <a:srgbClr val="002060"/>
                </a:solidFill>
                <a:ea typeface="ＭＳ Ｐゴシック" pitchFamily="-111" charset="-128"/>
                <a:cs typeface="ＭＳ Ｐゴシック" pitchFamily="-111" charset="-128"/>
              </a:rPr>
              <a:t>Helps identify clinical conditions such as anxiety, depression, PTSD and burnout</a:t>
            </a:r>
          </a:p>
          <a:p>
            <a:pPr lvl="0">
              <a:buBlip>
                <a:blip r:embed="rId2"/>
              </a:buBlip>
            </a:pPr>
            <a:r>
              <a:rPr lang="en-GB" dirty="0"/>
              <a:t>Creates a benchmark to identify changes in psychological wellbeing</a:t>
            </a:r>
            <a:endParaRPr lang="en-GB" dirty="0">
              <a:solidFill>
                <a:srgbClr val="002060"/>
              </a:solidFill>
              <a:ea typeface="ＭＳ Ｐゴシック" pitchFamily="-111" charset="-128"/>
              <a:cs typeface="ＭＳ Ｐゴシック" pitchFamily="-111" charset="-128"/>
            </a:endParaRPr>
          </a:p>
          <a:p>
            <a:pPr marL="0" indent="0">
              <a:buNone/>
            </a:pPr>
            <a:endParaRPr lang="en-GB" dirty="0"/>
          </a:p>
        </p:txBody>
      </p:sp>
    </p:spTree>
    <p:extLst>
      <p:ext uri="{BB962C8B-B14F-4D97-AF65-F5344CB8AC3E}">
        <p14:creationId xmlns:p14="http://schemas.microsoft.com/office/powerpoint/2010/main" val="391096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us</a:t>
            </a:r>
          </a:p>
        </p:txBody>
      </p:sp>
      <p:sp>
        <p:nvSpPr>
          <p:cNvPr id="3" name="Rectangle 2"/>
          <p:cNvSpPr/>
          <p:nvPr/>
        </p:nvSpPr>
        <p:spPr>
          <a:xfrm>
            <a:off x="1159200" y="2251781"/>
            <a:ext cx="6702185" cy="4062651"/>
          </a:xfrm>
          <a:prstGeom prst="rect">
            <a:avLst/>
          </a:prstGeom>
        </p:spPr>
        <p:txBody>
          <a:bodyPr wrap="square">
            <a:spAutoFit/>
          </a:bodyPr>
          <a:lstStyle/>
          <a:p>
            <a:pPr>
              <a:lnSpc>
                <a:spcPct val="150000"/>
              </a:lnSpc>
            </a:pPr>
            <a:r>
              <a:rPr lang="en-GB" sz="2000" dirty="0"/>
              <a:t>The National Police Wellbeing Service was launched in 2019 to provide support and guidance for police forces across England and Wales to improve and build organisational wellbeing.  </a:t>
            </a:r>
          </a:p>
          <a:p>
            <a:pPr>
              <a:lnSpc>
                <a:spcPct val="150000"/>
              </a:lnSpc>
            </a:pPr>
            <a:endParaRPr lang="en-GB" sz="800" dirty="0"/>
          </a:p>
          <a:p>
            <a:pPr>
              <a:lnSpc>
                <a:spcPct val="150000"/>
              </a:lnSpc>
            </a:pPr>
            <a:r>
              <a:rPr lang="en-GB" sz="2000" dirty="0"/>
              <a:t>It is an evidence based, sector specific service offering. Developed for policing, by policing, it is designed to    meet the unique needs of police forces, officers             and staff</a:t>
            </a:r>
          </a:p>
        </p:txBody>
      </p:sp>
    </p:spTree>
    <p:extLst>
      <p:ext uri="{BB962C8B-B14F-4D97-AF65-F5344CB8AC3E}">
        <p14:creationId xmlns:p14="http://schemas.microsoft.com/office/powerpoint/2010/main" val="146512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7956-7A88-445C-9A8A-6D88B6572A14}"/>
              </a:ext>
            </a:extLst>
          </p:cNvPr>
          <p:cNvSpPr>
            <a:spLocks noGrp="1"/>
          </p:cNvSpPr>
          <p:nvPr>
            <p:ph type="title"/>
          </p:nvPr>
        </p:nvSpPr>
        <p:spPr/>
        <p:txBody>
          <a:bodyPr/>
          <a:lstStyle/>
          <a:p>
            <a:r>
              <a:rPr lang="en-GB" dirty="0">
                <a:solidFill>
                  <a:srgbClr val="00B0F0"/>
                </a:solidFill>
              </a:rPr>
              <a:t>High Risk Roles </a:t>
            </a:r>
          </a:p>
        </p:txBody>
      </p:sp>
      <p:sp>
        <p:nvSpPr>
          <p:cNvPr id="3" name="Content Placeholder 2">
            <a:extLst>
              <a:ext uri="{FF2B5EF4-FFF2-40B4-BE49-F238E27FC236}">
                <a16:creationId xmlns:a16="http://schemas.microsoft.com/office/drawing/2014/main" id="{0F1E483D-CA76-4A14-A31E-BB32609CD3FE}"/>
              </a:ext>
            </a:extLst>
          </p:cNvPr>
          <p:cNvSpPr>
            <a:spLocks noGrp="1"/>
          </p:cNvSpPr>
          <p:nvPr>
            <p:ph sz="half" idx="1"/>
          </p:nvPr>
        </p:nvSpPr>
        <p:spPr/>
        <p:txBody>
          <a:bodyPr/>
          <a:lstStyle/>
          <a:p>
            <a:pPr lvl="0">
              <a:buBlip>
                <a:blip r:embed="rId2"/>
              </a:buBlip>
            </a:pPr>
            <a:r>
              <a:rPr lang="en-GB" dirty="0">
                <a:solidFill>
                  <a:srgbClr val="002060"/>
                </a:solidFill>
                <a:ea typeface="ＭＳ Ｐゴシック" pitchFamily="-111" charset="-128"/>
                <a:cs typeface="ＭＳ Ｐゴシック" pitchFamily="-111" charset="-128"/>
              </a:rPr>
              <a:t>Hostage and Crisis Negotiators</a:t>
            </a:r>
          </a:p>
          <a:p>
            <a:pPr lvl="0">
              <a:buBlip>
                <a:blip r:embed="rId2"/>
              </a:buBlip>
            </a:pPr>
            <a:r>
              <a:rPr lang="en-GB" dirty="0">
                <a:solidFill>
                  <a:srgbClr val="002060"/>
                </a:solidFill>
                <a:ea typeface="ＭＳ Ｐゴシック" pitchFamily="-111" charset="-128"/>
                <a:cs typeface="ＭＳ Ｐゴシック" pitchFamily="-111" charset="-128"/>
              </a:rPr>
              <a:t>Paedophile Online Investigation (POLIT) and Internet Child Abuse (ICAT)</a:t>
            </a:r>
          </a:p>
          <a:p>
            <a:pPr lvl="0">
              <a:buBlip>
                <a:blip r:embed="rId2"/>
              </a:buBlip>
            </a:pPr>
            <a:r>
              <a:rPr lang="en-GB" dirty="0">
                <a:solidFill>
                  <a:srgbClr val="002060"/>
                </a:solidFill>
                <a:ea typeface="ＭＳ Ｐゴシック" pitchFamily="-111" charset="-128"/>
                <a:cs typeface="ＭＳ Ｐゴシック" pitchFamily="-111" charset="-128"/>
              </a:rPr>
              <a:t>Serious Collision Investigation (SCIU) and Force Collision Investigation (FCIU)</a:t>
            </a:r>
          </a:p>
          <a:p>
            <a:pPr lvl="0">
              <a:buBlip>
                <a:blip r:embed="rId2"/>
              </a:buBlip>
            </a:pPr>
            <a:r>
              <a:rPr lang="en-GB" dirty="0">
                <a:solidFill>
                  <a:srgbClr val="002060"/>
                </a:solidFill>
                <a:ea typeface="ＭＳ Ｐゴシック" pitchFamily="-111" charset="-128"/>
                <a:cs typeface="ＭＳ Ｐゴシック" pitchFamily="-111" charset="-128"/>
              </a:rPr>
              <a:t>Family Liaison Officers – Traffic</a:t>
            </a:r>
          </a:p>
          <a:p>
            <a:pPr lvl="0">
              <a:buBlip>
                <a:blip r:embed="rId2"/>
              </a:buBlip>
            </a:pPr>
            <a:r>
              <a:rPr lang="en-GB" dirty="0">
                <a:solidFill>
                  <a:srgbClr val="002060"/>
                </a:solidFill>
                <a:ea typeface="ＭＳ Ｐゴシック" pitchFamily="-111" charset="-128"/>
                <a:cs typeface="ＭＳ Ｐゴシック" pitchFamily="-111" charset="-128"/>
              </a:rPr>
              <a:t>Family Liaison Officers – Crime</a:t>
            </a:r>
          </a:p>
          <a:p>
            <a:pPr lvl="0">
              <a:buBlip>
                <a:blip r:embed="rId2"/>
              </a:buBlip>
            </a:pPr>
            <a:r>
              <a:rPr lang="en-GB" dirty="0">
                <a:solidFill>
                  <a:srgbClr val="002060"/>
                </a:solidFill>
                <a:ea typeface="ＭＳ Ｐゴシック" pitchFamily="-111" charset="-128"/>
                <a:cs typeface="ＭＳ Ｐゴシック" pitchFamily="-111" charset="-128"/>
              </a:rPr>
              <a:t>Violent and Sex Offender Register (VISOR) Teams</a:t>
            </a:r>
          </a:p>
          <a:p>
            <a:endParaRPr lang="en-GB" dirty="0"/>
          </a:p>
        </p:txBody>
      </p:sp>
      <p:sp>
        <p:nvSpPr>
          <p:cNvPr id="4" name="Content Placeholder 3">
            <a:extLst>
              <a:ext uri="{FF2B5EF4-FFF2-40B4-BE49-F238E27FC236}">
                <a16:creationId xmlns:a16="http://schemas.microsoft.com/office/drawing/2014/main" id="{C6578272-12AA-4090-877A-60C148219DF7}"/>
              </a:ext>
            </a:extLst>
          </p:cNvPr>
          <p:cNvSpPr>
            <a:spLocks noGrp="1"/>
          </p:cNvSpPr>
          <p:nvPr>
            <p:ph sz="half" idx="2"/>
          </p:nvPr>
        </p:nvSpPr>
        <p:spPr/>
        <p:txBody>
          <a:bodyPr/>
          <a:lstStyle/>
          <a:p>
            <a:pPr lvl="0">
              <a:buBlip>
                <a:blip r:embed="rId2"/>
              </a:buBlip>
            </a:pPr>
            <a:r>
              <a:rPr lang="en-GB" dirty="0">
                <a:solidFill>
                  <a:srgbClr val="002060"/>
                </a:solidFill>
                <a:ea typeface="ＭＳ Ｐゴシック" pitchFamily="-111" charset="-128"/>
                <a:cs typeface="ＭＳ Ｐゴシック" pitchFamily="-111" charset="-128"/>
              </a:rPr>
              <a:t>Digital Forensics Teams (DFT)</a:t>
            </a:r>
          </a:p>
          <a:p>
            <a:pPr lvl="0">
              <a:buBlip>
                <a:blip r:embed="rId2"/>
              </a:buBlip>
            </a:pPr>
            <a:r>
              <a:rPr lang="en-GB" dirty="0">
                <a:solidFill>
                  <a:srgbClr val="002060"/>
                </a:solidFill>
                <a:ea typeface="ＭＳ Ｐゴシック" pitchFamily="-111" charset="-128"/>
                <a:cs typeface="ＭＳ Ｐゴシック" pitchFamily="-111" charset="-128"/>
              </a:rPr>
              <a:t>Counter Terrorism Units</a:t>
            </a:r>
          </a:p>
          <a:p>
            <a:pPr lvl="0">
              <a:buBlip>
                <a:blip r:embed="rId2"/>
              </a:buBlip>
            </a:pPr>
            <a:r>
              <a:rPr lang="en-GB" dirty="0">
                <a:solidFill>
                  <a:srgbClr val="002060"/>
                </a:solidFill>
                <a:ea typeface="ＭＳ Ｐゴシック" pitchFamily="-111" charset="-128"/>
                <a:cs typeface="ＭＳ Ｐゴシック" pitchFamily="-111" charset="-128"/>
              </a:rPr>
              <a:t>Firearms Officers</a:t>
            </a:r>
          </a:p>
          <a:p>
            <a:pPr lvl="0">
              <a:buBlip>
                <a:blip r:embed="rId2"/>
              </a:buBlip>
            </a:pPr>
            <a:r>
              <a:rPr lang="en-GB" dirty="0">
                <a:solidFill>
                  <a:srgbClr val="002060"/>
                </a:solidFill>
                <a:ea typeface="ＭＳ Ｐゴシック" pitchFamily="-111" charset="-128"/>
                <a:cs typeface="ＭＳ Ｐゴシック" pitchFamily="-111" charset="-128"/>
              </a:rPr>
              <a:t>Disaster Victim Identification Teams</a:t>
            </a:r>
          </a:p>
          <a:p>
            <a:pPr lvl="0">
              <a:buBlip>
                <a:blip r:embed="rId2"/>
              </a:buBlip>
            </a:pPr>
            <a:r>
              <a:rPr lang="en-GB" dirty="0">
                <a:solidFill>
                  <a:srgbClr val="002060"/>
                </a:solidFill>
                <a:ea typeface="ＭＳ Ｐゴシック" pitchFamily="-111" charset="-128"/>
                <a:cs typeface="ＭＳ Ｐゴシック" pitchFamily="-111" charset="-128"/>
              </a:rPr>
              <a:t>Crime Scene Investigators</a:t>
            </a:r>
          </a:p>
          <a:p>
            <a:pPr>
              <a:buBlip>
                <a:blip r:embed="rId2"/>
              </a:buBlip>
            </a:pPr>
            <a:r>
              <a:rPr lang="en-GB" dirty="0">
                <a:solidFill>
                  <a:srgbClr val="002060"/>
                </a:solidFill>
                <a:ea typeface="ＭＳ Ｐゴシック" pitchFamily="-111" charset="-128"/>
                <a:cs typeface="ＭＳ Ｐゴシック" pitchFamily="-111" charset="-128"/>
              </a:rPr>
              <a:t>Offender Management Teams</a:t>
            </a:r>
          </a:p>
          <a:p>
            <a:pPr lvl="0">
              <a:buBlip>
                <a:blip r:embed="rId2"/>
              </a:buBlip>
            </a:pPr>
            <a:endParaRPr lang="en-GB" dirty="0">
              <a:solidFill>
                <a:srgbClr val="002060"/>
              </a:solidFill>
              <a:ea typeface="ＭＳ Ｐゴシック" pitchFamily="-111" charset="-128"/>
              <a:cs typeface="ＭＳ Ｐゴシック" pitchFamily="-111" charset="-128"/>
            </a:endParaRPr>
          </a:p>
          <a:p>
            <a:endParaRPr lang="en-GB" dirty="0"/>
          </a:p>
        </p:txBody>
      </p:sp>
    </p:spTree>
    <p:extLst>
      <p:ext uri="{BB962C8B-B14F-4D97-AF65-F5344CB8AC3E}">
        <p14:creationId xmlns:p14="http://schemas.microsoft.com/office/powerpoint/2010/main" val="380963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A922-95E2-49E9-8BD8-3F1ED3862686}"/>
              </a:ext>
            </a:extLst>
          </p:cNvPr>
          <p:cNvSpPr>
            <a:spLocks noGrp="1"/>
          </p:cNvSpPr>
          <p:nvPr>
            <p:ph type="title"/>
          </p:nvPr>
        </p:nvSpPr>
        <p:spPr/>
        <p:txBody>
          <a:bodyPr/>
          <a:lstStyle/>
          <a:p>
            <a:r>
              <a:rPr lang="en-GB" dirty="0"/>
              <a:t>WHAT IF?</a:t>
            </a:r>
          </a:p>
        </p:txBody>
      </p:sp>
    </p:spTree>
    <p:extLst>
      <p:ext uri="{BB962C8B-B14F-4D97-AF65-F5344CB8AC3E}">
        <p14:creationId xmlns:p14="http://schemas.microsoft.com/office/powerpoint/2010/main" val="177946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7037" y="1997957"/>
            <a:ext cx="9141105" cy="642581"/>
          </a:xfrm>
        </p:spPr>
        <p:txBody>
          <a:bodyPr/>
          <a:lstStyle/>
          <a:p>
            <a:r>
              <a:rPr lang="en-GB" dirty="0"/>
              <a:t>Any questions?</a:t>
            </a:r>
          </a:p>
        </p:txBody>
      </p:sp>
      <p:sp>
        <p:nvSpPr>
          <p:cNvPr id="6" name="Title 1"/>
          <p:cNvSpPr txBox="1">
            <a:spLocks/>
          </p:cNvSpPr>
          <p:nvPr/>
        </p:nvSpPr>
        <p:spPr>
          <a:xfrm>
            <a:off x="2648935" y="3024849"/>
            <a:ext cx="6457308" cy="237918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r>
              <a:rPr lang="en-GB" dirty="0"/>
              <a:t>More information:</a:t>
            </a:r>
            <a:br>
              <a:rPr lang="en-GB" b="0" dirty="0"/>
            </a:br>
            <a:br>
              <a:rPr lang="en-GB" b="0" dirty="0"/>
            </a:br>
            <a:r>
              <a:rPr lang="en-GB" b="0" dirty="0"/>
              <a:t>Twitter: </a:t>
            </a:r>
            <a:r>
              <a:rPr lang="en-GB" dirty="0">
                <a:solidFill>
                  <a:srgbClr val="1E1D64"/>
                </a:solidFill>
              </a:rPr>
              <a:t>@</a:t>
            </a:r>
            <a:r>
              <a:rPr lang="en-GB" dirty="0" err="1">
                <a:solidFill>
                  <a:srgbClr val="1E1D64"/>
                </a:solidFill>
              </a:rPr>
              <a:t>OscarKiloUK</a:t>
            </a:r>
            <a:endParaRPr lang="en-GB" dirty="0">
              <a:solidFill>
                <a:srgbClr val="1E1D64"/>
              </a:solidFill>
            </a:endParaRPr>
          </a:p>
          <a:p>
            <a:pPr algn="r"/>
            <a:endParaRPr lang="en-GB" b="0" dirty="0">
              <a:solidFill>
                <a:srgbClr val="E84038"/>
              </a:solidFill>
            </a:endParaRPr>
          </a:p>
          <a:p>
            <a:pPr algn="r"/>
            <a:r>
              <a:rPr lang="en-GB" b="0" dirty="0"/>
              <a:t>LinkedIn &amp; YouTube: </a:t>
            </a:r>
            <a:r>
              <a:rPr lang="en-GB" dirty="0">
                <a:solidFill>
                  <a:srgbClr val="1E1D64"/>
                </a:solidFill>
              </a:rPr>
              <a:t>Oscar Kilo UK</a:t>
            </a:r>
            <a:br>
              <a:rPr lang="en-GB" dirty="0">
                <a:solidFill>
                  <a:srgbClr val="E84038"/>
                </a:solidFill>
              </a:rPr>
            </a:br>
            <a:br>
              <a:rPr lang="en-GB" b="0" dirty="0">
                <a:solidFill>
                  <a:srgbClr val="1E1D64"/>
                </a:solidFill>
              </a:rPr>
            </a:br>
            <a:r>
              <a:rPr lang="en-GB" b="0" dirty="0">
                <a:solidFill>
                  <a:srgbClr val="1E1D64"/>
                </a:solidFill>
              </a:rPr>
              <a:t>Web: </a:t>
            </a:r>
            <a:r>
              <a:rPr lang="en-GB" dirty="0">
                <a:solidFill>
                  <a:srgbClr val="1E1D64"/>
                </a:solidFill>
              </a:rPr>
              <a:t>oscarkilo.org.uk</a:t>
            </a:r>
            <a:br>
              <a:rPr lang="en-GB" b="0" dirty="0">
                <a:solidFill>
                  <a:srgbClr val="E84038"/>
                </a:solidFill>
              </a:rPr>
            </a:br>
            <a:br>
              <a:rPr lang="en-GB" b="0" dirty="0">
                <a:solidFill>
                  <a:srgbClr val="E84038"/>
                </a:solidFill>
              </a:rPr>
            </a:br>
            <a:br>
              <a:rPr lang="en-GB" b="0" dirty="0"/>
            </a:br>
            <a:endParaRPr lang="en-GB" b="0" dirty="0"/>
          </a:p>
        </p:txBody>
      </p:sp>
      <p:sp>
        <p:nvSpPr>
          <p:cNvPr id="8" name="Rectangle 7"/>
          <p:cNvSpPr/>
          <p:nvPr/>
        </p:nvSpPr>
        <p:spPr>
          <a:xfrm>
            <a:off x="6912041" y="347808"/>
            <a:ext cx="5083937" cy="635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158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ambition</a:t>
            </a:r>
          </a:p>
        </p:txBody>
      </p:sp>
      <p:sp>
        <p:nvSpPr>
          <p:cNvPr id="3" name="Rectangle 2"/>
          <p:cNvSpPr/>
          <p:nvPr/>
        </p:nvSpPr>
        <p:spPr>
          <a:xfrm>
            <a:off x="1159200" y="2494674"/>
            <a:ext cx="6266464" cy="2400657"/>
          </a:xfrm>
          <a:prstGeom prst="rect">
            <a:avLst/>
          </a:prstGeom>
        </p:spPr>
        <p:txBody>
          <a:bodyPr wrap="square">
            <a:spAutoFit/>
          </a:bodyPr>
          <a:lstStyle/>
          <a:p>
            <a:pPr>
              <a:lnSpc>
                <a:spcPct val="150000"/>
              </a:lnSpc>
            </a:pPr>
            <a:r>
              <a:rPr lang="en-GB" sz="2000" dirty="0">
                <a:solidFill>
                  <a:srgbClr val="1E1D64"/>
                </a:solidFill>
              </a:rPr>
              <a:t>Our ambition is for </a:t>
            </a:r>
            <a:r>
              <a:rPr lang="en-GB" sz="2000" b="1" dirty="0">
                <a:solidFill>
                  <a:srgbClr val="1E1D64"/>
                </a:solidFill>
              </a:rPr>
              <a:t>all people </a:t>
            </a:r>
            <a:r>
              <a:rPr lang="en-GB" sz="2000" dirty="0">
                <a:solidFill>
                  <a:srgbClr val="1E1D64"/>
                </a:solidFill>
              </a:rPr>
              <a:t>who work in policing to understand how to </a:t>
            </a:r>
            <a:r>
              <a:rPr lang="en-GB" sz="2000" b="1" dirty="0">
                <a:solidFill>
                  <a:srgbClr val="1E1D64"/>
                </a:solidFill>
              </a:rPr>
              <a:t>build personal resilience</a:t>
            </a:r>
            <a:r>
              <a:rPr lang="en-GB" sz="2000" dirty="0">
                <a:solidFill>
                  <a:srgbClr val="1E1D64"/>
                </a:solidFill>
              </a:rPr>
              <a:t>, feel confident they can </a:t>
            </a:r>
            <a:r>
              <a:rPr lang="en-GB" sz="2000" b="1" dirty="0">
                <a:solidFill>
                  <a:srgbClr val="1E1D64"/>
                </a:solidFill>
              </a:rPr>
              <a:t>speak up when things aren’t going well</a:t>
            </a:r>
            <a:r>
              <a:rPr lang="en-GB" sz="2000" dirty="0">
                <a:solidFill>
                  <a:srgbClr val="1E1D64"/>
                </a:solidFill>
              </a:rPr>
              <a:t>, and to get the </a:t>
            </a:r>
            <a:r>
              <a:rPr lang="en-GB" sz="2000" b="1" dirty="0">
                <a:solidFill>
                  <a:srgbClr val="1E1D64"/>
                </a:solidFill>
              </a:rPr>
              <a:t>best personalised support </a:t>
            </a:r>
            <a:r>
              <a:rPr lang="en-GB" sz="2000" dirty="0">
                <a:solidFill>
                  <a:srgbClr val="1E1D64"/>
                </a:solidFill>
              </a:rPr>
              <a:t>possible when they do</a:t>
            </a:r>
          </a:p>
        </p:txBody>
      </p:sp>
    </p:spTree>
    <p:extLst>
      <p:ext uri="{BB962C8B-B14F-4D97-AF65-F5344CB8AC3E}">
        <p14:creationId xmlns:p14="http://schemas.microsoft.com/office/powerpoint/2010/main" val="91333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776581"/>
            <a:ext cx="10440000" cy="642581"/>
          </a:xfrm>
        </p:spPr>
        <p:txBody>
          <a:bodyPr>
            <a:normAutofit fontScale="90000"/>
          </a:bodyPr>
          <a:lstStyle/>
          <a:p>
            <a:r>
              <a:rPr lang="en-GB" dirty="0"/>
              <a:t>Working closely with College of Policing, the National Police Chiefs’ Council and the Home Office, we want to: </a:t>
            </a:r>
            <a:br>
              <a:rPr lang="en-GB" dirty="0"/>
            </a:br>
            <a:endParaRPr lang="en-GB" dirty="0"/>
          </a:p>
        </p:txBody>
      </p:sp>
      <p:sp>
        <p:nvSpPr>
          <p:cNvPr id="4" name="Content Placeholder 3"/>
          <p:cNvSpPr>
            <a:spLocks noGrp="1"/>
          </p:cNvSpPr>
          <p:nvPr>
            <p:ph idx="1"/>
          </p:nvPr>
        </p:nvSpPr>
        <p:spPr>
          <a:xfrm>
            <a:off x="838200" y="2972151"/>
            <a:ext cx="10440000" cy="2465154"/>
          </a:xfrm>
        </p:spPr>
        <p:txBody>
          <a:bodyPr/>
          <a:lstStyle/>
          <a:p>
            <a:pPr lvl="0">
              <a:buBlip>
                <a:blip r:embed="rId2"/>
              </a:buBlip>
            </a:pPr>
            <a:r>
              <a:rPr lang="en-GB" dirty="0"/>
              <a:t>Help police forces build world–class wellbeing support for everyone who works for them</a:t>
            </a:r>
          </a:p>
          <a:p>
            <a:pPr lvl="0">
              <a:buBlip>
                <a:blip r:embed="rId2"/>
              </a:buBlip>
            </a:pPr>
            <a:r>
              <a:rPr lang="en-GB" dirty="0"/>
              <a:t>Improve knowledge and understanding of help and support available</a:t>
            </a:r>
          </a:p>
          <a:p>
            <a:pPr lvl="0">
              <a:buBlip>
                <a:blip r:embed="rId2"/>
              </a:buBlip>
            </a:pPr>
            <a:r>
              <a:rPr lang="en-GB" dirty="0"/>
              <a:t>Reduce stigma around seeking support or help</a:t>
            </a:r>
          </a:p>
          <a:p>
            <a:pPr lvl="0">
              <a:buBlip>
                <a:blip r:embed="rId2"/>
              </a:buBlip>
            </a:pPr>
            <a:r>
              <a:rPr lang="en-GB" dirty="0"/>
              <a:t>Encourage people to support themselves and realise their own potential</a:t>
            </a:r>
          </a:p>
          <a:p>
            <a:pPr lvl="0">
              <a:buBlip>
                <a:blip r:embed="rId2"/>
              </a:buBlip>
            </a:pPr>
            <a:r>
              <a:rPr lang="en-GB" dirty="0"/>
              <a:t>Improve personal resilience and self-help skills</a:t>
            </a:r>
          </a:p>
        </p:txBody>
      </p:sp>
      <p:sp>
        <p:nvSpPr>
          <p:cNvPr id="6" name="Rounded Rectangle 5"/>
          <p:cNvSpPr/>
          <p:nvPr/>
        </p:nvSpPr>
        <p:spPr>
          <a:xfrm>
            <a:off x="9591995" y="233203"/>
            <a:ext cx="2086550" cy="7364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924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2670" y="1848258"/>
            <a:ext cx="2120631" cy="4163439"/>
          </a:xfrm>
          <a:prstGeom prst="rect">
            <a:avLst/>
          </a:prstGeom>
          <a:solidFill>
            <a:srgbClr val="19325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6" name="Rectangle 5"/>
          <p:cNvSpPr/>
          <p:nvPr/>
        </p:nvSpPr>
        <p:spPr>
          <a:xfrm>
            <a:off x="1183158" y="2189121"/>
            <a:ext cx="1779654" cy="564322"/>
          </a:xfrm>
          <a:prstGeom prst="rect">
            <a:avLst/>
          </a:prstGeom>
          <a:noFill/>
        </p:spPr>
        <p:txBody>
          <a:bodyPr wrap="none" lIns="91440" tIns="45720" rIns="91440" bIns="45720">
            <a:spAutoFit/>
          </a:bodyPr>
          <a:lstStyle/>
          <a:p>
            <a:pPr algn="ctr"/>
            <a:r>
              <a:rPr lang="en-US" sz="3067" b="1" dirty="0">
                <a:ln w="0"/>
                <a:solidFill>
                  <a:srgbClr val="FFFFFF"/>
                </a:solidFill>
                <a:latin typeface="Arial" panose="020B0604020202020204" pitchFamily="34" charset="0"/>
                <a:cs typeface="Arial" panose="020B0604020202020204" pitchFamily="34" charset="0"/>
              </a:rPr>
              <a:t>Promote</a:t>
            </a:r>
          </a:p>
        </p:txBody>
      </p:sp>
      <p:sp>
        <p:nvSpPr>
          <p:cNvPr id="7" name="Rectangle 6"/>
          <p:cNvSpPr/>
          <p:nvPr/>
        </p:nvSpPr>
        <p:spPr>
          <a:xfrm>
            <a:off x="3694261" y="1848258"/>
            <a:ext cx="2120631" cy="4163439"/>
          </a:xfrm>
          <a:prstGeom prst="rect">
            <a:avLst/>
          </a:prstGeom>
          <a:solidFill>
            <a:srgbClr val="19325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8" name="Rectangle 7"/>
          <p:cNvSpPr/>
          <p:nvPr/>
        </p:nvSpPr>
        <p:spPr>
          <a:xfrm>
            <a:off x="3941694" y="2189121"/>
            <a:ext cx="1625766" cy="564322"/>
          </a:xfrm>
          <a:prstGeom prst="rect">
            <a:avLst/>
          </a:prstGeom>
          <a:noFill/>
        </p:spPr>
        <p:txBody>
          <a:bodyPr wrap="none" lIns="91440" tIns="45720" rIns="91440" bIns="45720">
            <a:spAutoFit/>
          </a:bodyPr>
          <a:lstStyle/>
          <a:p>
            <a:pPr algn="ctr"/>
            <a:r>
              <a:rPr lang="en-US" sz="3067" b="1" dirty="0">
                <a:ln w="0"/>
                <a:solidFill>
                  <a:srgbClr val="FFFFFF"/>
                </a:solidFill>
                <a:latin typeface="Arial" panose="020B0604020202020204" pitchFamily="34" charset="0"/>
                <a:cs typeface="Arial" panose="020B0604020202020204" pitchFamily="34" charset="0"/>
              </a:rPr>
              <a:t>Prevent</a:t>
            </a:r>
          </a:p>
        </p:txBody>
      </p:sp>
      <p:sp>
        <p:nvSpPr>
          <p:cNvPr id="9" name="Rectangle 8"/>
          <p:cNvSpPr/>
          <p:nvPr/>
        </p:nvSpPr>
        <p:spPr>
          <a:xfrm>
            <a:off x="6375851" y="1848258"/>
            <a:ext cx="2120631" cy="4163439"/>
          </a:xfrm>
          <a:prstGeom prst="rect">
            <a:avLst/>
          </a:prstGeom>
          <a:solidFill>
            <a:srgbClr val="19325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10" name="Rectangle 9"/>
          <p:cNvSpPr/>
          <p:nvPr/>
        </p:nvSpPr>
        <p:spPr>
          <a:xfrm>
            <a:off x="6560643" y="2189123"/>
            <a:ext cx="1648208" cy="1508298"/>
          </a:xfrm>
          <a:prstGeom prst="rect">
            <a:avLst/>
          </a:prstGeom>
          <a:noFill/>
        </p:spPr>
        <p:txBody>
          <a:bodyPr wrap="none" lIns="91440" tIns="45720" rIns="91440" bIns="45720">
            <a:spAutoFit/>
          </a:bodyPr>
          <a:lstStyle/>
          <a:p>
            <a:r>
              <a:rPr lang="en-US" sz="3067" b="1" dirty="0">
                <a:ln w="0"/>
                <a:solidFill>
                  <a:srgbClr val="FFFFFF"/>
                </a:solidFill>
                <a:latin typeface="Arial" panose="020B0604020202020204" pitchFamily="34" charset="0"/>
                <a:cs typeface="Arial" panose="020B0604020202020204" pitchFamily="34" charset="0"/>
              </a:rPr>
              <a:t>Detect </a:t>
            </a:r>
          </a:p>
          <a:p>
            <a:r>
              <a:rPr lang="en-US" sz="3067" b="1" dirty="0">
                <a:ln w="0"/>
                <a:solidFill>
                  <a:srgbClr val="FFFFFF"/>
                </a:solidFill>
                <a:latin typeface="Arial" panose="020B0604020202020204" pitchFamily="34" charset="0"/>
                <a:cs typeface="Arial" panose="020B0604020202020204" pitchFamily="34" charset="0"/>
              </a:rPr>
              <a:t>and </a:t>
            </a:r>
          </a:p>
          <a:p>
            <a:r>
              <a:rPr lang="en-US" sz="3067" b="1" dirty="0">
                <a:ln w="0"/>
                <a:solidFill>
                  <a:srgbClr val="FFFFFF"/>
                </a:solidFill>
                <a:latin typeface="Arial" panose="020B0604020202020204" pitchFamily="34" charset="0"/>
                <a:cs typeface="Arial" panose="020B0604020202020204" pitchFamily="34" charset="0"/>
              </a:rPr>
              <a:t>support</a:t>
            </a:r>
          </a:p>
        </p:txBody>
      </p:sp>
      <p:sp>
        <p:nvSpPr>
          <p:cNvPr id="11" name="Rectangle 10"/>
          <p:cNvSpPr/>
          <p:nvPr/>
        </p:nvSpPr>
        <p:spPr>
          <a:xfrm>
            <a:off x="9058702" y="1848258"/>
            <a:ext cx="2120631" cy="4163439"/>
          </a:xfrm>
          <a:prstGeom prst="rect">
            <a:avLst/>
          </a:prstGeom>
          <a:solidFill>
            <a:srgbClr val="19325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12" name="Rectangle 11"/>
          <p:cNvSpPr/>
          <p:nvPr/>
        </p:nvSpPr>
        <p:spPr>
          <a:xfrm>
            <a:off x="9289559" y="2189123"/>
            <a:ext cx="1601721" cy="1508298"/>
          </a:xfrm>
          <a:prstGeom prst="rect">
            <a:avLst/>
          </a:prstGeom>
          <a:noFill/>
        </p:spPr>
        <p:txBody>
          <a:bodyPr wrap="none" lIns="91440" tIns="45720" rIns="91440" bIns="45720">
            <a:spAutoFit/>
          </a:bodyPr>
          <a:lstStyle/>
          <a:p>
            <a:r>
              <a:rPr lang="en-US" sz="3067" b="1" dirty="0">
                <a:ln w="0"/>
                <a:solidFill>
                  <a:srgbClr val="FFFFFF"/>
                </a:solidFill>
                <a:latin typeface="Arial" panose="020B0604020202020204" pitchFamily="34" charset="0"/>
                <a:cs typeface="Arial" panose="020B0604020202020204" pitchFamily="34" charset="0"/>
              </a:rPr>
              <a:t>Treat </a:t>
            </a:r>
          </a:p>
          <a:p>
            <a:r>
              <a:rPr lang="en-US" sz="3067" b="1" dirty="0">
                <a:ln w="0"/>
                <a:solidFill>
                  <a:srgbClr val="FFFFFF"/>
                </a:solidFill>
                <a:latin typeface="Arial" panose="020B0604020202020204" pitchFamily="34" charset="0"/>
                <a:cs typeface="Arial" panose="020B0604020202020204" pitchFamily="34" charset="0"/>
              </a:rPr>
              <a:t>and </a:t>
            </a:r>
          </a:p>
          <a:p>
            <a:r>
              <a:rPr lang="en-US" sz="3067" b="1" dirty="0">
                <a:ln w="0"/>
                <a:solidFill>
                  <a:srgbClr val="FFFFFF"/>
                </a:solidFill>
                <a:latin typeface="Arial" panose="020B0604020202020204" pitchFamily="34" charset="0"/>
                <a:cs typeface="Arial" panose="020B0604020202020204" pitchFamily="34" charset="0"/>
              </a:rPr>
              <a:t>recover</a:t>
            </a:r>
          </a:p>
        </p:txBody>
      </p:sp>
      <p:sp>
        <p:nvSpPr>
          <p:cNvPr id="4" name="Title 3"/>
          <p:cNvSpPr>
            <a:spLocks noGrp="1"/>
          </p:cNvSpPr>
          <p:nvPr>
            <p:ph type="ctrTitle"/>
          </p:nvPr>
        </p:nvSpPr>
        <p:spPr/>
        <p:txBody>
          <a:bodyPr>
            <a:normAutofit fontScale="90000"/>
          </a:bodyPr>
          <a:lstStyle/>
          <a:p>
            <a:r>
              <a:rPr lang="en-GB" dirty="0"/>
              <a:t>Four pillars of the National Police Wellbeing Service</a:t>
            </a:r>
            <a:br>
              <a:rPr lang="en-GB" dirty="0"/>
            </a:br>
            <a:endParaRPr lang="en-GB" dirty="0"/>
          </a:p>
        </p:txBody>
      </p:sp>
    </p:spTree>
    <p:extLst>
      <p:ext uri="{BB962C8B-B14F-4D97-AF65-F5344CB8AC3E}">
        <p14:creationId xmlns:p14="http://schemas.microsoft.com/office/powerpoint/2010/main" val="318757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12670" y="1848258"/>
            <a:ext cx="2120631" cy="4163439"/>
          </a:xfrm>
          <a:prstGeom prst="rect">
            <a:avLst/>
          </a:prstGeom>
          <a:solidFill>
            <a:srgbClr val="E840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17" name="Rectangle 16"/>
          <p:cNvSpPr/>
          <p:nvPr/>
        </p:nvSpPr>
        <p:spPr>
          <a:xfrm>
            <a:off x="1183158" y="2189121"/>
            <a:ext cx="1779654" cy="564322"/>
          </a:xfrm>
          <a:prstGeom prst="rect">
            <a:avLst/>
          </a:prstGeom>
          <a:noFill/>
        </p:spPr>
        <p:txBody>
          <a:bodyPr wrap="none" lIns="91440" tIns="45720" rIns="91440" bIns="45720">
            <a:spAutoFit/>
          </a:bodyPr>
          <a:lstStyle/>
          <a:p>
            <a:pPr algn="ctr"/>
            <a:r>
              <a:rPr lang="en-US" sz="3067" b="1" dirty="0">
                <a:ln w="0"/>
                <a:solidFill>
                  <a:srgbClr val="FFFFFF"/>
                </a:solidFill>
                <a:latin typeface="Arial" panose="020B0604020202020204" pitchFamily="34" charset="0"/>
                <a:cs typeface="Arial" panose="020B0604020202020204" pitchFamily="34" charset="0"/>
              </a:rPr>
              <a:t>Promote</a:t>
            </a:r>
          </a:p>
        </p:txBody>
      </p:sp>
      <p:sp>
        <p:nvSpPr>
          <p:cNvPr id="2" name="Title 1"/>
          <p:cNvSpPr>
            <a:spLocks noGrp="1"/>
          </p:cNvSpPr>
          <p:nvPr>
            <p:ph type="title"/>
          </p:nvPr>
        </p:nvSpPr>
        <p:spPr>
          <a:xfrm>
            <a:off x="1012670" y="1285971"/>
            <a:ext cx="10440000" cy="642581"/>
          </a:xfrm>
        </p:spPr>
        <p:txBody>
          <a:bodyPr>
            <a:normAutofit fontScale="90000"/>
          </a:bodyPr>
          <a:lstStyle/>
          <a:p>
            <a:r>
              <a:rPr lang="en-GB" sz="3100" dirty="0"/>
              <a:t>Four pillars - Promote</a:t>
            </a:r>
            <a:br>
              <a:rPr lang="en-GB" dirty="0"/>
            </a:br>
            <a:endParaRPr lang="en-GB" dirty="0"/>
          </a:p>
        </p:txBody>
      </p:sp>
      <p:sp>
        <p:nvSpPr>
          <p:cNvPr id="13" name="Text Placeholder 1"/>
          <p:cNvSpPr>
            <a:spLocks noGrp="1"/>
          </p:cNvSpPr>
          <p:nvPr>
            <p:ph type="body" sz="quarter" idx="4294967295"/>
          </p:nvPr>
        </p:nvSpPr>
        <p:spPr>
          <a:xfrm>
            <a:off x="3991136" y="1847850"/>
            <a:ext cx="7967662" cy="4241800"/>
          </a:xfrm>
        </p:spPr>
        <p:txBody>
          <a:bodyPr anchor="t">
            <a:normAutofit/>
          </a:bodyPr>
          <a:lstStyle/>
          <a:p>
            <a:pPr marL="0" indent="0">
              <a:lnSpc>
                <a:spcPct val="120000"/>
              </a:lnSpc>
              <a:buNone/>
            </a:pPr>
            <a:r>
              <a:rPr lang="en-GB" dirty="0">
                <a:solidFill>
                  <a:srgbClr val="1E1D64"/>
                </a:solidFill>
              </a:rPr>
              <a:t>Actively promote positive wellbeing and psychological health and make mental health everyone’s business.</a:t>
            </a:r>
          </a:p>
        </p:txBody>
      </p:sp>
      <p:sp>
        <p:nvSpPr>
          <p:cNvPr id="9" name="Rounded Rectangle 8"/>
          <p:cNvSpPr/>
          <p:nvPr/>
        </p:nvSpPr>
        <p:spPr>
          <a:xfrm>
            <a:off x="9591995" y="233203"/>
            <a:ext cx="2086550" cy="7364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27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2670" y="1848258"/>
            <a:ext cx="2120631" cy="4163439"/>
          </a:xfrm>
          <a:prstGeom prst="rect">
            <a:avLst/>
          </a:prstGeom>
          <a:solidFill>
            <a:srgbClr val="E840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8" name="Rectangle 7"/>
          <p:cNvSpPr/>
          <p:nvPr/>
        </p:nvSpPr>
        <p:spPr>
          <a:xfrm>
            <a:off x="1260102" y="2189121"/>
            <a:ext cx="1625766" cy="564322"/>
          </a:xfrm>
          <a:prstGeom prst="rect">
            <a:avLst/>
          </a:prstGeom>
          <a:noFill/>
        </p:spPr>
        <p:txBody>
          <a:bodyPr wrap="none" lIns="91440" tIns="45720" rIns="91440" bIns="45720">
            <a:spAutoFit/>
          </a:bodyPr>
          <a:lstStyle/>
          <a:p>
            <a:pPr algn="ctr"/>
            <a:r>
              <a:rPr lang="en-US" sz="3067" b="1" dirty="0">
                <a:ln w="0"/>
                <a:solidFill>
                  <a:srgbClr val="FFFFFF"/>
                </a:solidFill>
                <a:latin typeface="Arial" panose="020B0604020202020204" pitchFamily="34" charset="0"/>
                <a:cs typeface="Arial" panose="020B0604020202020204" pitchFamily="34" charset="0"/>
              </a:rPr>
              <a:t>Prevent</a:t>
            </a:r>
          </a:p>
        </p:txBody>
      </p:sp>
      <p:sp>
        <p:nvSpPr>
          <p:cNvPr id="2" name="Title 1"/>
          <p:cNvSpPr>
            <a:spLocks noGrp="1"/>
          </p:cNvSpPr>
          <p:nvPr>
            <p:ph type="title"/>
          </p:nvPr>
        </p:nvSpPr>
        <p:spPr/>
        <p:txBody>
          <a:bodyPr/>
          <a:lstStyle/>
          <a:p>
            <a:r>
              <a:rPr lang="en-GB" dirty="0"/>
              <a:t>Four pillars - Prevent</a:t>
            </a:r>
          </a:p>
        </p:txBody>
      </p:sp>
      <p:sp>
        <p:nvSpPr>
          <p:cNvPr id="13" name="Text Placeholder 1"/>
          <p:cNvSpPr>
            <a:spLocks noGrp="1"/>
          </p:cNvSpPr>
          <p:nvPr>
            <p:ph type="body" sz="quarter" idx="4294967295"/>
          </p:nvPr>
        </p:nvSpPr>
        <p:spPr>
          <a:xfrm>
            <a:off x="3925094" y="1848258"/>
            <a:ext cx="7967662" cy="4241800"/>
          </a:xfrm>
        </p:spPr>
        <p:txBody>
          <a:bodyPr anchor="t">
            <a:normAutofit/>
          </a:bodyPr>
          <a:lstStyle/>
          <a:p>
            <a:pPr marL="0" indent="0">
              <a:lnSpc>
                <a:spcPct val="120000"/>
              </a:lnSpc>
              <a:buNone/>
            </a:pPr>
            <a:r>
              <a:rPr lang="en-GB" dirty="0">
                <a:solidFill>
                  <a:srgbClr val="1E1D64"/>
                </a:solidFill>
              </a:rPr>
              <a:t>Building robust resilience for officers and staff. </a:t>
            </a:r>
          </a:p>
          <a:p>
            <a:pPr marL="0" indent="0">
              <a:lnSpc>
                <a:spcPct val="120000"/>
              </a:lnSpc>
              <a:buNone/>
            </a:pPr>
            <a:r>
              <a:rPr lang="en-GB" dirty="0">
                <a:solidFill>
                  <a:srgbClr val="1E1D64"/>
                </a:solidFill>
              </a:rPr>
              <a:t>Acting to mitigate the stressors which will inevitably be encountered by officers, staff and their families. </a:t>
            </a:r>
          </a:p>
        </p:txBody>
      </p:sp>
      <p:sp>
        <p:nvSpPr>
          <p:cNvPr id="10" name="Rounded Rectangle 9"/>
          <p:cNvSpPr/>
          <p:nvPr/>
        </p:nvSpPr>
        <p:spPr>
          <a:xfrm>
            <a:off x="9591995" y="233203"/>
            <a:ext cx="2086550" cy="7364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94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12670" y="1848258"/>
            <a:ext cx="2120631" cy="4163439"/>
          </a:xfrm>
          <a:prstGeom prst="rect">
            <a:avLst/>
          </a:prstGeom>
          <a:solidFill>
            <a:srgbClr val="E840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12" name="Rectangle 11"/>
          <p:cNvSpPr/>
          <p:nvPr/>
        </p:nvSpPr>
        <p:spPr>
          <a:xfrm>
            <a:off x="1234711" y="2189123"/>
            <a:ext cx="1648208" cy="1508298"/>
          </a:xfrm>
          <a:prstGeom prst="rect">
            <a:avLst/>
          </a:prstGeom>
          <a:noFill/>
        </p:spPr>
        <p:txBody>
          <a:bodyPr wrap="none" lIns="91440" tIns="45720" rIns="91440" bIns="45720">
            <a:spAutoFit/>
          </a:bodyPr>
          <a:lstStyle/>
          <a:p>
            <a:r>
              <a:rPr lang="en-US" sz="3067" b="1" dirty="0">
                <a:ln w="0"/>
                <a:solidFill>
                  <a:srgbClr val="FFFFFF"/>
                </a:solidFill>
                <a:latin typeface="Arial" panose="020B0604020202020204" pitchFamily="34" charset="0"/>
                <a:cs typeface="Arial" panose="020B0604020202020204" pitchFamily="34" charset="0"/>
              </a:rPr>
              <a:t>Detect </a:t>
            </a:r>
          </a:p>
          <a:p>
            <a:r>
              <a:rPr lang="en-US" sz="3067" b="1" dirty="0">
                <a:ln w="0"/>
                <a:solidFill>
                  <a:srgbClr val="FFFFFF"/>
                </a:solidFill>
                <a:latin typeface="Arial" panose="020B0604020202020204" pitchFamily="34" charset="0"/>
                <a:cs typeface="Arial" panose="020B0604020202020204" pitchFamily="34" charset="0"/>
              </a:rPr>
              <a:t>and </a:t>
            </a:r>
          </a:p>
          <a:p>
            <a:r>
              <a:rPr lang="en-US" sz="3067" b="1" dirty="0">
                <a:ln w="0"/>
                <a:solidFill>
                  <a:srgbClr val="FFFFFF"/>
                </a:solidFill>
                <a:latin typeface="Arial" panose="020B0604020202020204" pitchFamily="34" charset="0"/>
                <a:cs typeface="Arial" panose="020B0604020202020204" pitchFamily="34" charset="0"/>
              </a:rPr>
              <a:t>support</a:t>
            </a:r>
          </a:p>
        </p:txBody>
      </p:sp>
      <p:sp>
        <p:nvSpPr>
          <p:cNvPr id="2" name="Title 1"/>
          <p:cNvSpPr>
            <a:spLocks noGrp="1"/>
          </p:cNvSpPr>
          <p:nvPr>
            <p:ph type="title"/>
          </p:nvPr>
        </p:nvSpPr>
        <p:spPr/>
        <p:txBody>
          <a:bodyPr/>
          <a:lstStyle/>
          <a:p>
            <a:r>
              <a:rPr lang="en-GB" dirty="0"/>
              <a:t>Four pillars – Detect and support</a:t>
            </a:r>
          </a:p>
        </p:txBody>
      </p:sp>
      <p:sp>
        <p:nvSpPr>
          <p:cNvPr id="13" name="Text Placeholder 1"/>
          <p:cNvSpPr>
            <a:spLocks noGrp="1"/>
          </p:cNvSpPr>
          <p:nvPr>
            <p:ph type="body" sz="quarter" idx="4294967295"/>
          </p:nvPr>
        </p:nvSpPr>
        <p:spPr>
          <a:xfrm>
            <a:off x="3710883" y="1848258"/>
            <a:ext cx="7967662" cy="4241800"/>
          </a:xfrm>
        </p:spPr>
        <p:txBody>
          <a:bodyPr anchor="t">
            <a:normAutofit/>
          </a:bodyPr>
          <a:lstStyle/>
          <a:p>
            <a:pPr marL="0" indent="0">
              <a:lnSpc>
                <a:spcPct val="120000"/>
              </a:lnSpc>
              <a:buNone/>
            </a:pPr>
            <a:r>
              <a:rPr lang="en-GB" dirty="0">
                <a:solidFill>
                  <a:srgbClr val="1E1D64"/>
                </a:solidFill>
              </a:rPr>
              <a:t>Effectively detect the early signs of psychological problems. </a:t>
            </a:r>
          </a:p>
          <a:p>
            <a:pPr marL="0" indent="0">
              <a:lnSpc>
                <a:spcPct val="120000"/>
              </a:lnSpc>
              <a:buNone/>
            </a:pPr>
            <a:r>
              <a:rPr lang="en-GB" dirty="0">
                <a:solidFill>
                  <a:srgbClr val="1E1D64"/>
                </a:solidFill>
              </a:rPr>
              <a:t>Provide effective support and signposting. </a:t>
            </a:r>
          </a:p>
        </p:txBody>
      </p:sp>
      <p:sp>
        <p:nvSpPr>
          <p:cNvPr id="9" name="Rounded Rectangle 8"/>
          <p:cNvSpPr/>
          <p:nvPr/>
        </p:nvSpPr>
        <p:spPr>
          <a:xfrm>
            <a:off x="9591995" y="233203"/>
            <a:ext cx="2086550" cy="7364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42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2670" y="1848258"/>
            <a:ext cx="2120631" cy="4163439"/>
          </a:xfrm>
          <a:prstGeom prst="rect">
            <a:avLst/>
          </a:prstGeom>
          <a:solidFill>
            <a:srgbClr val="E840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400"/>
          </a:p>
        </p:txBody>
      </p:sp>
      <p:sp>
        <p:nvSpPr>
          <p:cNvPr id="9" name="Rectangle 8"/>
          <p:cNvSpPr/>
          <p:nvPr/>
        </p:nvSpPr>
        <p:spPr>
          <a:xfrm>
            <a:off x="1234709" y="2189123"/>
            <a:ext cx="1601721" cy="1508298"/>
          </a:xfrm>
          <a:prstGeom prst="rect">
            <a:avLst/>
          </a:prstGeom>
          <a:noFill/>
        </p:spPr>
        <p:txBody>
          <a:bodyPr wrap="none" lIns="91440" tIns="45720" rIns="91440" bIns="45720">
            <a:spAutoFit/>
          </a:bodyPr>
          <a:lstStyle/>
          <a:p>
            <a:r>
              <a:rPr lang="en-US" sz="3067" b="1" dirty="0">
                <a:ln w="0"/>
                <a:solidFill>
                  <a:srgbClr val="FFFFFF"/>
                </a:solidFill>
                <a:latin typeface="Arial" panose="020B0604020202020204" pitchFamily="34" charset="0"/>
                <a:cs typeface="Arial" panose="020B0604020202020204" pitchFamily="34" charset="0"/>
              </a:rPr>
              <a:t>Treat </a:t>
            </a:r>
          </a:p>
          <a:p>
            <a:r>
              <a:rPr lang="en-US" sz="3067" b="1" dirty="0">
                <a:ln w="0"/>
                <a:solidFill>
                  <a:srgbClr val="FFFFFF"/>
                </a:solidFill>
                <a:latin typeface="Arial" panose="020B0604020202020204" pitchFamily="34" charset="0"/>
                <a:cs typeface="Arial" panose="020B0604020202020204" pitchFamily="34" charset="0"/>
              </a:rPr>
              <a:t>and </a:t>
            </a:r>
          </a:p>
          <a:p>
            <a:r>
              <a:rPr lang="en-US" sz="3067" b="1" dirty="0">
                <a:ln w="0"/>
                <a:solidFill>
                  <a:srgbClr val="FFFFFF"/>
                </a:solidFill>
                <a:latin typeface="Arial" panose="020B0604020202020204" pitchFamily="34" charset="0"/>
                <a:cs typeface="Arial" panose="020B0604020202020204" pitchFamily="34" charset="0"/>
              </a:rPr>
              <a:t>recover</a:t>
            </a:r>
          </a:p>
        </p:txBody>
      </p:sp>
      <p:sp>
        <p:nvSpPr>
          <p:cNvPr id="2" name="Title 1"/>
          <p:cNvSpPr>
            <a:spLocks noGrp="1"/>
          </p:cNvSpPr>
          <p:nvPr>
            <p:ph type="title"/>
          </p:nvPr>
        </p:nvSpPr>
        <p:spPr/>
        <p:txBody>
          <a:bodyPr/>
          <a:lstStyle/>
          <a:p>
            <a:r>
              <a:rPr lang="en-GB" dirty="0"/>
              <a:t>Four pillars – Treat and recover</a:t>
            </a:r>
          </a:p>
        </p:txBody>
      </p:sp>
      <p:sp>
        <p:nvSpPr>
          <p:cNvPr id="13" name="Text Placeholder 1"/>
          <p:cNvSpPr>
            <a:spLocks noGrp="1"/>
          </p:cNvSpPr>
          <p:nvPr>
            <p:ph type="body" sz="quarter" idx="4294967295"/>
          </p:nvPr>
        </p:nvSpPr>
        <p:spPr>
          <a:xfrm>
            <a:off x="3710883" y="1862042"/>
            <a:ext cx="7967662" cy="1974807"/>
          </a:xfrm>
        </p:spPr>
        <p:txBody>
          <a:bodyPr anchor="t">
            <a:normAutofit/>
          </a:bodyPr>
          <a:lstStyle/>
          <a:p>
            <a:pPr marL="0" indent="0">
              <a:lnSpc>
                <a:spcPct val="120000"/>
              </a:lnSpc>
              <a:buNone/>
            </a:pPr>
            <a:r>
              <a:rPr lang="en-GB" dirty="0">
                <a:solidFill>
                  <a:srgbClr val="1E1D64"/>
                </a:solidFill>
              </a:rPr>
              <a:t>Swift access to evidence-based treatment. Provided by teams skilled in the particular needs of police officers and staff. </a:t>
            </a:r>
          </a:p>
          <a:p>
            <a:pPr marL="0" indent="0">
              <a:lnSpc>
                <a:spcPct val="120000"/>
              </a:lnSpc>
              <a:buNone/>
            </a:pPr>
            <a:r>
              <a:rPr lang="en-GB" dirty="0">
                <a:solidFill>
                  <a:srgbClr val="1E1D64"/>
                </a:solidFill>
              </a:rPr>
              <a:t>Clear end-to-end support or treatment to return to work or, where appropriate, retirement with joined up care. </a:t>
            </a:r>
          </a:p>
        </p:txBody>
      </p:sp>
      <p:sp>
        <p:nvSpPr>
          <p:cNvPr id="10" name="Rounded Rectangle 9"/>
          <p:cNvSpPr/>
          <p:nvPr/>
        </p:nvSpPr>
        <p:spPr>
          <a:xfrm>
            <a:off x="9591995" y="233203"/>
            <a:ext cx="2086550" cy="7364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67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llege of Policing">
  <a:themeElements>
    <a:clrScheme name="College theme">
      <a:dk1>
        <a:srgbClr val="2E2C70"/>
      </a:dk1>
      <a:lt1>
        <a:sysClr val="window" lastClr="FFFFFF"/>
      </a:lt1>
      <a:dk2>
        <a:srgbClr val="2E2C70"/>
      </a:dk2>
      <a:lt2>
        <a:srgbClr val="FFFFFF"/>
      </a:lt2>
      <a:accent1>
        <a:srgbClr val="0D7EAB"/>
      </a:accent1>
      <a:accent2>
        <a:srgbClr val="C75000"/>
      </a:accent2>
      <a:accent3>
        <a:srgbClr val="35826A"/>
      </a:accent3>
      <a:accent4>
        <a:srgbClr val="5D4FB5"/>
      </a:accent4>
      <a:accent5>
        <a:srgbClr val="687887"/>
      </a:accent5>
      <a:accent6>
        <a:srgbClr val="DC143C"/>
      </a:accent6>
      <a:hlink>
        <a:srgbClr val="2E2C70"/>
      </a:hlink>
      <a:folHlink>
        <a:srgbClr val="650017"/>
      </a:folHlink>
    </a:clrScheme>
    <a:fontScheme name="College of Policing">
      <a:majorFont>
        <a:latin typeface="Arial"/>
        <a:ea typeface=""/>
        <a:cs typeface=""/>
      </a:majorFont>
      <a:minorFont>
        <a:latin typeface="Arial"/>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_PowerPoint_template-crime-OFF-SEN" id="{2290824B-1679-4C6E-8144-31C3D20572C3}" vid="{ACE10CB9-7C4B-4805-BB0B-B39A813BCC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CoP-PowerPoint-crime</Template>
  <TotalTime>1672</TotalTime>
  <Words>978</Words>
  <Application>Microsoft Office PowerPoint</Application>
  <PresentationFormat>Widescreen</PresentationFormat>
  <Paragraphs>129</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College of Policing</vt:lpstr>
      <vt:lpstr>Oscar Kilo</vt:lpstr>
      <vt:lpstr>About us</vt:lpstr>
      <vt:lpstr>Our ambition</vt:lpstr>
      <vt:lpstr>Working closely with College of Policing, the National Police Chiefs’ Council and the Home Office, we want to:  </vt:lpstr>
      <vt:lpstr>Four pillars of the National Police Wellbeing Service </vt:lpstr>
      <vt:lpstr>Four pillars - Promote </vt:lpstr>
      <vt:lpstr>Four pillars - Prevent</vt:lpstr>
      <vt:lpstr>Four pillars – Detect and support</vt:lpstr>
      <vt:lpstr>Four pillars – Treat and recover</vt:lpstr>
      <vt:lpstr>PowerPoint Presentation</vt:lpstr>
      <vt:lpstr>Our services</vt:lpstr>
      <vt:lpstr>Our services</vt:lpstr>
      <vt:lpstr>Occupational Health is about the effect of work on health and the effect of health on work</vt:lpstr>
      <vt:lpstr>Occupational Health Standards Why? </vt:lpstr>
      <vt:lpstr>      The ultimate aim of this initiative is to provide continuous improvement in OH services across policing in England and Wales</vt:lpstr>
      <vt:lpstr>Foundation Occupational Health Standards Police Forces</vt:lpstr>
      <vt:lpstr>Psychological Surveillance WHY</vt:lpstr>
      <vt:lpstr>Psychological Surveillance HOW</vt:lpstr>
      <vt:lpstr>NPWS Psychological Surveillance Programme  Part of the Psychological and Trauma Risk Management Live Service</vt:lpstr>
      <vt:lpstr>High Risk Roles </vt:lpstr>
      <vt:lpstr>WHAT IF?</vt:lpstr>
      <vt:lpstr>Any questions?</vt:lpstr>
    </vt:vector>
  </TitlesOfParts>
  <Company>College of Policing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Hesketh</dc:creator>
  <cp:lastModifiedBy>Liz Eades</cp:lastModifiedBy>
  <cp:revision>48</cp:revision>
  <dcterms:created xsi:type="dcterms:W3CDTF">2020-08-11T12:30:37Z</dcterms:created>
  <dcterms:modified xsi:type="dcterms:W3CDTF">2022-04-28T15:42:03Z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96fd8-5f9a-4146-8576-c9b4c82bae20_Enabled">
    <vt:lpwstr>true</vt:lpwstr>
  </property>
  <property fmtid="{D5CDD505-2E9C-101B-9397-08002B2CF9AE}" pid="3" name="MSIP_Label_8ca96fd8-5f9a-4146-8576-c9b4c82bae20_SetDate">
    <vt:lpwstr>2021-11-23T14:05:51Z</vt:lpwstr>
  </property>
  <property fmtid="{D5CDD505-2E9C-101B-9397-08002B2CF9AE}" pid="4" name="MSIP_Label_8ca96fd8-5f9a-4146-8576-c9b4c82bae20_Method">
    <vt:lpwstr>Standard</vt:lpwstr>
  </property>
  <property fmtid="{D5CDD505-2E9C-101B-9397-08002B2CF9AE}" pid="5" name="MSIP_Label_8ca96fd8-5f9a-4146-8576-c9b4c82bae20_Name">
    <vt:lpwstr>OFFICIAL</vt:lpwstr>
  </property>
  <property fmtid="{D5CDD505-2E9C-101B-9397-08002B2CF9AE}" pid="6" name="MSIP_Label_8ca96fd8-5f9a-4146-8576-c9b4c82bae20_SiteId">
    <vt:lpwstr>680d633d-1744-457e-8440-60d694f69e7b</vt:lpwstr>
  </property>
  <property fmtid="{D5CDD505-2E9C-101B-9397-08002B2CF9AE}" pid="7" name="MSIP_Label_8ca96fd8-5f9a-4146-8576-c9b4c82bae20_ActionId">
    <vt:lpwstr>d55dc0c8-bc38-4bf9-a214-473668564088</vt:lpwstr>
  </property>
  <property fmtid="{D5CDD505-2E9C-101B-9397-08002B2CF9AE}" pid="8" name="MSIP_Label_8ca96fd8-5f9a-4146-8576-c9b4c82bae20_ContentBits">
    <vt:lpwstr>0</vt:lpwstr>
  </property>
</Properties>
</file>